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430" r:id="rId2"/>
    <p:sldId id="431" r:id="rId3"/>
    <p:sldId id="434" r:id="rId4"/>
    <p:sldId id="432" r:id="rId5"/>
    <p:sldId id="447" r:id="rId6"/>
    <p:sldId id="448" r:id="rId7"/>
    <p:sldId id="449" r:id="rId8"/>
    <p:sldId id="450" r:id="rId9"/>
    <p:sldId id="451" r:id="rId10"/>
    <p:sldId id="433" r:id="rId11"/>
    <p:sldId id="442" r:id="rId12"/>
    <p:sldId id="435" r:id="rId13"/>
    <p:sldId id="443" r:id="rId14"/>
    <p:sldId id="444" r:id="rId15"/>
    <p:sldId id="445" r:id="rId16"/>
    <p:sldId id="446" r:id="rId17"/>
    <p:sldId id="436" r:id="rId18"/>
    <p:sldId id="437" r:id="rId19"/>
    <p:sldId id="471" r:id="rId20"/>
    <p:sldId id="472" r:id="rId21"/>
    <p:sldId id="463" r:id="rId22"/>
    <p:sldId id="464" r:id="rId23"/>
    <p:sldId id="465" r:id="rId24"/>
    <p:sldId id="473" r:id="rId25"/>
    <p:sldId id="462" r:id="rId26"/>
    <p:sldId id="474" r:id="rId27"/>
    <p:sldId id="466" r:id="rId28"/>
    <p:sldId id="477" r:id="rId29"/>
    <p:sldId id="467" r:id="rId30"/>
    <p:sldId id="468" r:id="rId31"/>
    <p:sldId id="475" r:id="rId32"/>
    <p:sldId id="469" r:id="rId33"/>
    <p:sldId id="485" r:id="rId34"/>
    <p:sldId id="486" r:id="rId35"/>
    <p:sldId id="476" r:id="rId36"/>
    <p:sldId id="487" r:id="rId37"/>
    <p:sldId id="438" r:id="rId38"/>
    <p:sldId id="440" r:id="rId39"/>
    <p:sldId id="439" r:id="rId40"/>
    <p:sldId id="478" r:id="rId41"/>
    <p:sldId id="441" r:id="rId42"/>
    <p:sldId id="460" r:id="rId43"/>
    <p:sldId id="479" r:id="rId44"/>
    <p:sldId id="461" r:id="rId45"/>
    <p:sldId id="480" r:id="rId46"/>
    <p:sldId id="481" r:id="rId47"/>
    <p:sldId id="482" r:id="rId48"/>
    <p:sldId id="470" r:id="rId49"/>
    <p:sldId id="483" r:id="rId50"/>
  </p:sldIdLst>
  <p:sldSz cx="9906000" cy="6858000" type="A4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凡媗 廖" initials="凡媗" lastIdx="1" clrIdx="0">
    <p:extLst>
      <p:ext uri="{19B8F6BF-5375-455C-9EA6-DF929625EA0E}">
        <p15:presenceInfo xmlns:p15="http://schemas.microsoft.com/office/powerpoint/2012/main" userId="ab94a11b33631d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CC33"/>
    <a:srgbClr val="FF3300"/>
    <a:srgbClr val="CECECE"/>
    <a:srgbClr val="DADADA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83373" autoAdjust="0"/>
  </p:normalViewPr>
  <p:slideViewPr>
    <p:cSldViewPr>
      <p:cViewPr varScale="1">
        <p:scale>
          <a:sx n="73" d="100"/>
          <a:sy n="73" d="100"/>
        </p:scale>
        <p:origin x="1517" y="72"/>
      </p:cViewPr>
      <p:guideLst>
        <p:guide orient="horz" pos="4319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6T16:45:45.830" idx="1">
    <p:pos x="4211" y="1658"/>
    <p:text>辨識終點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1113"/>
            <a:ext cx="2946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73" tIns="0" rIns="19073" bIns="0" numCol="1" anchor="t" anchorCtr="0" compatLnSpc="1">
            <a:prstTxWarp prst="textNoShape">
              <a:avLst/>
            </a:prstTxWarp>
          </a:bodyPr>
          <a:lstStyle>
            <a:lvl1pPr defTabSz="947738">
              <a:defRPr sz="1000" b="0" i="1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11113"/>
            <a:ext cx="2946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73" tIns="0" rIns="19073" bIns="0" numCol="1" anchor="t" anchorCtr="0" compatLnSpc="1">
            <a:prstTxWarp prst="textNoShape">
              <a:avLst/>
            </a:prstTxWarp>
          </a:bodyPr>
          <a:lstStyle>
            <a:lvl1pPr algn="r" defTabSz="947738">
              <a:defRPr sz="1000" b="0" i="1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1175"/>
            <a:ext cx="2946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73" tIns="0" rIns="19073" bIns="0" numCol="1" anchor="b" anchorCtr="0" compatLnSpc="1">
            <a:prstTxWarp prst="textNoShape">
              <a:avLst/>
            </a:prstTxWarp>
          </a:bodyPr>
          <a:lstStyle>
            <a:lvl1pPr defTabSz="947738">
              <a:defRPr sz="1000" b="0" i="1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01175"/>
            <a:ext cx="2946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73" tIns="0" rIns="19073" bIns="0" numCol="1" anchor="b" anchorCtr="0" compatLnSpc="1">
            <a:prstTxWarp prst="textNoShape">
              <a:avLst/>
            </a:prstTxWarp>
          </a:bodyPr>
          <a:lstStyle>
            <a:lvl1pPr algn="r" defTabSz="947738">
              <a:defRPr sz="1000" b="0" i="1" smtClean="0"/>
            </a:lvl1pPr>
          </a:lstStyle>
          <a:p>
            <a:pPr>
              <a:defRPr/>
            </a:pPr>
            <a:fld id="{8CA175B1-82CB-4E81-98C0-10A259081AF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2905125" y="9405938"/>
            <a:ext cx="996950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007" tIns="46093" rIns="89007" bIns="46093">
            <a:spAutoFit/>
          </a:bodyPr>
          <a:lstStyle/>
          <a:p>
            <a:pPr algn="ctr" defTabSz="901700">
              <a:lnSpc>
                <a:spcPct val="90000"/>
              </a:lnSpc>
            </a:pPr>
            <a:r>
              <a:rPr lang="en-US" altLang="zh-TW" sz="1200" b="0">
                <a:latin typeface="Book Antiqua" pitchFamily="18" charset="0"/>
              </a:rPr>
              <a:t>Page </a:t>
            </a:r>
            <a:fld id="{4EA9D6FC-A07F-40AD-9E60-EC29640438CA}" type="slidenum">
              <a:rPr lang="en-US" altLang="zh-TW" sz="1200" b="0">
                <a:latin typeface="Book Antiqua" pitchFamily="18" charset="0"/>
              </a:rPr>
              <a:pPr algn="ctr" defTabSz="901700">
                <a:lnSpc>
                  <a:spcPct val="90000"/>
                </a:lnSpc>
              </a:pPr>
              <a:t>‹#›</a:t>
            </a:fld>
            <a:endParaRPr lang="en-US" altLang="zh-TW" sz="1200" b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3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1113"/>
            <a:ext cx="2946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73" tIns="0" rIns="19073" bIns="0" numCol="1" anchor="t" anchorCtr="0" compatLnSpc="1">
            <a:prstTxWarp prst="textNoShape">
              <a:avLst/>
            </a:prstTxWarp>
          </a:bodyPr>
          <a:lstStyle>
            <a:lvl1pPr defTabSz="790575" eaLnBrk="1" hangingPunct="1">
              <a:defRPr sz="1000" b="0" i="1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11113"/>
            <a:ext cx="2946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73" tIns="0" rIns="19073" bIns="0" numCol="1" anchor="t" anchorCtr="0" compatLnSpc="1">
            <a:prstTxWarp prst="textNoShape">
              <a:avLst/>
            </a:prstTxWarp>
          </a:bodyPr>
          <a:lstStyle>
            <a:lvl1pPr algn="r" defTabSz="790575" eaLnBrk="1" hangingPunct="1">
              <a:defRPr sz="1000" b="0" i="1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1175"/>
            <a:ext cx="2946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73" tIns="0" rIns="19073" bIns="0" numCol="1" anchor="b" anchorCtr="0" compatLnSpc="1">
            <a:prstTxWarp prst="textNoShape">
              <a:avLst/>
            </a:prstTxWarp>
          </a:bodyPr>
          <a:lstStyle>
            <a:lvl1pPr defTabSz="790575" eaLnBrk="1" hangingPunct="1">
              <a:defRPr sz="1000" b="0" i="1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01175"/>
            <a:ext cx="2946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73" tIns="0" rIns="19073" bIns="0" numCol="1" anchor="b" anchorCtr="0" compatLnSpc="1">
            <a:prstTxWarp prst="textNoShape">
              <a:avLst/>
            </a:prstTxWarp>
          </a:bodyPr>
          <a:lstStyle>
            <a:lvl1pPr algn="r" defTabSz="790575" eaLnBrk="1" hangingPunct="1">
              <a:defRPr sz="1000" b="0" i="1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3BF99868-39AD-48FD-BAFA-505E469A246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692650"/>
            <a:ext cx="4987925" cy="415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775" tIns="47682" rIns="93775" bIns="476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Body Text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2905125" y="9405938"/>
            <a:ext cx="996950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007" tIns="46093" rIns="89007" bIns="46093">
            <a:spAutoFit/>
          </a:bodyPr>
          <a:lstStyle/>
          <a:p>
            <a:pPr algn="ctr" defTabSz="901700">
              <a:lnSpc>
                <a:spcPct val="90000"/>
              </a:lnSpc>
            </a:pPr>
            <a:r>
              <a:rPr lang="en-US" altLang="zh-TW" sz="1200" b="0">
                <a:latin typeface="Book Antiqua" pitchFamily="18" charset="0"/>
              </a:rPr>
              <a:t>Page </a:t>
            </a:r>
            <a:fld id="{BB0A63A4-8F5F-4116-B6DD-375083513586}" type="slidenum">
              <a:rPr lang="en-US" altLang="zh-TW" sz="1200" b="0">
                <a:latin typeface="Book Antiqua" pitchFamily="18" charset="0"/>
              </a:rPr>
              <a:pPr algn="ctr" defTabSz="901700">
                <a:lnSpc>
                  <a:spcPct val="90000"/>
                </a:lnSpc>
              </a:pPr>
              <a:t>‹#›</a:t>
            </a:fld>
            <a:endParaRPr lang="en-US" altLang="zh-TW" sz="1200" b="0">
              <a:latin typeface="Book Antiqua" pitchFamily="18" charset="0"/>
            </a:endParaRPr>
          </a:p>
        </p:txBody>
      </p:sp>
      <p:sp>
        <p:nvSpPr>
          <p:cNvPr id="52232" name="Rectangle 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860425"/>
            <a:ext cx="4999037" cy="3460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31255311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47738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Book Antiqua" pitchFamily="18" charset="0"/>
        <a:ea typeface="新細明體" pitchFamily="18" charset="-120"/>
        <a:cs typeface="+mn-cs"/>
      </a:defRPr>
    </a:lvl1pPr>
    <a:lvl2pPr marL="465138" algn="l" defTabSz="947738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Book Antiqua" pitchFamily="18" charset="0"/>
        <a:ea typeface="新細明體" pitchFamily="18" charset="-120"/>
        <a:cs typeface="+mn-cs"/>
      </a:defRPr>
    </a:lvl2pPr>
    <a:lvl3pPr marL="930275" algn="l" defTabSz="947738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Book Antiqua" pitchFamily="18" charset="0"/>
        <a:ea typeface="新細明體" pitchFamily="18" charset="-120"/>
        <a:cs typeface="+mn-cs"/>
      </a:defRPr>
    </a:lvl3pPr>
    <a:lvl4pPr marL="1397000" algn="l" defTabSz="947738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Book Antiqua" pitchFamily="18" charset="0"/>
        <a:ea typeface="新細明體" pitchFamily="18" charset="-120"/>
        <a:cs typeface="+mn-cs"/>
      </a:defRPr>
    </a:lvl4pPr>
    <a:lvl5pPr marL="1862138" algn="l" defTabSz="947738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Book Antiqua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790575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90575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90575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90575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90575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90575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90575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90575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90575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fld id="{47FDDC11-4DF7-4AA7-8F82-AE416D9F649D}" type="slidenum">
              <a:rPr lang="en-US" altLang="zh-TW" sz="1000" b="0">
                <a:latin typeface="Times New Roman" pitchFamily="18" charset="0"/>
              </a:rPr>
              <a:pPr/>
              <a:t>1</a:t>
            </a:fld>
            <a:endParaRPr lang="en-US" altLang="zh-TW" sz="1000" b="0">
              <a:latin typeface="Times New Roman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4349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六維 複雜度指數成長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6327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3330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有迴轉半徑限制</a:t>
            </a:r>
            <a:endParaRPr lang="en-US" altLang="zh-TW" dirty="0"/>
          </a:p>
          <a:p>
            <a:r>
              <a:rPr lang="en-US" altLang="zh-TW" dirty="0"/>
              <a:t>Nonholonomic</a:t>
            </a:r>
            <a:r>
              <a:rPr lang="zh-TW" altLang="en-US" dirty="0"/>
              <a:t> 不完整的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6361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9718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8362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切割</a:t>
            </a:r>
            <a:r>
              <a:rPr lang="en-US" altLang="zh-TW" dirty="0"/>
              <a:t>free</a:t>
            </a:r>
            <a:r>
              <a:rPr lang="zh-TW" altLang="en-US" dirty="0"/>
              <a:t> </a:t>
            </a:r>
            <a:r>
              <a:rPr lang="en-US" altLang="zh-TW" dirty="0"/>
              <a:t>space-&gt;cell </a:t>
            </a:r>
            <a:r>
              <a:rPr lang="zh-TW" altLang="en-US" dirty="0"/>
              <a:t>以凸多邊形最好：任兩點連接都在多邊形裡面</a:t>
            </a:r>
            <a:r>
              <a:rPr lang="en-US" altLang="zh-TW" dirty="0"/>
              <a:t>-&gt;</a:t>
            </a:r>
            <a:r>
              <a:rPr lang="zh-TW" altLang="en-US" dirty="0"/>
              <a:t>不會碰到障礙物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3883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切直線 碰到障礙物頂點  一定會切出梯形</a:t>
            </a:r>
            <a:r>
              <a:rPr lang="en-US" altLang="zh-TW" dirty="0"/>
              <a:t>(</a:t>
            </a:r>
            <a:r>
              <a:rPr lang="zh-TW" altLang="en-US" dirty="0"/>
              <a:t>必為凸多邊形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6240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還沒黑白分明之前不斷地切割 </a:t>
            </a:r>
            <a:endParaRPr lang="en-US" altLang="zh-TW" dirty="0"/>
          </a:p>
          <a:p>
            <a:r>
              <a:rPr lang="zh-TW" altLang="en-US" dirty="0"/>
              <a:t>灰色</a:t>
            </a:r>
            <a:r>
              <a:rPr lang="en-US" altLang="zh-TW" dirty="0"/>
              <a:t>:</a:t>
            </a:r>
            <a:r>
              <a:rPr lang="zh-TW" altLang="en-US" dirty="0"/>
              <a:t>要繼續切割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2637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八分樹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743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9696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街圖法</a:t>
            </a:r>
            <a:endParaRPr lang="en-US" altLang="zh-TW" dirty="0"/>
          </a:p>
          <a:p>
            <a:r>
              <a:rPr lang="zh-TW" altLang="en-US" dirty="0"/>
              <a:t>把平面濃縮到曲線 代表一個</a:t>
            </a:r>
            <a:r>
              <a:rPr lang="en-US" altLang="zh-TW" dirty="0"/>
              <a:t>free</a:t>
            </a:r>
            <a:r>
              <a:rPr lang="zh-TW" altLang="en-US" dirty="0"/>
              <a:t> </a:t>
            </a:r>
            <a:r>
              <a:rPr lang="en-US" altLang="zh-TW" dirty="0"/>
              <a:t>space</a:t>
            </a:r>
          </a:p>
          <a:p>
            <a:r>
              <a:rPr lang="zh-TW" altLang="en-US" dirty="0"/>
              <a:t>也是</a:t>
            </a:r>
            <a:r>
              <a:rPr lang="en-US" altLang="zh-TW" dirty="0"/>
              <a:t>graph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0517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Visibility Graph: </a:t>
            </a:r>
            <a:r>
              <a:rPr lang="zh-TW" altLang="en-US" dirty="0"/>
              <a:t>所有頂點連起來，找出所有可能，可找最短路徑 缺點：只能用</a:t>
            </a:r>
            <a:r>
              <a:rPr lang="en-US" altLang="zh-TW" dirty="0"/>
              <a:t>2D</a:t>
            </a:r>
            <a:r>
              <a:rPr lang="zh-TW" altLang="en-US" dirty="0"/>
              <a:t>不能</a:t>
            </a:r>
            <a:r>
              <a:rPr lang="en-US" altLang="zh-TW" dirty="0"/>
              <a:t>3D</a:t>
            </a:r>
          </a:p>
          <a:p>
            <a:r>
              <a:rPr lang="en-US" altLang="zh-TW" dirty="0"/>
              <a:t>Voronoi Diagram: </a:t>
            </a:r>
            <a:r>
              <a:rPr lang="zh-TW" altLang="en-US" dirty="0"/>
              <a:t>兩邊界之間等距的中線結合</a:t>
            </a:r>
            <a:endParaRPr lang="en-US" altLang="zh-TW" dirty="0"/>
          </a:p>
          <a:p>
            <a:r>
              <a:rPr lang="zh-TW" altLang="en-US" dirty="0"/>
              <a:t>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274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建構人工位能場 有效往低處走</a:t>
            </a:r>
            <a:endParaRPr lang="en-US" altLang="zh-TW" dirty="0"/>
          </a:p>
          <a:p>
            <a:r>
              <a:rPr lang="en-US" altLang="zh-TW" dirty="0"/>
              <a:t>Heuristic</a:t>
            </a:r>
            <a:r>
              <a:rPr lang="zh-TW" altLang="en-US" dirty="0"/>
              <a:t> 像經驗法則，有可能會判斷錯誤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32200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吸引</a:t>
            </a:r>
            <a:r>
              <a:rPr lang="en-US" altLang="zh-TW" dirty="0"/>
              <a:t>/</a:t>
            </a:r>
            <a:r>
              <a:rPr lang="zh-TW" altLang="en-US" dirty="0"/>
              <a:t>排斥的位能場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1388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吸引：成正比</a:t>
            </a:r>
            <a:endParaRPr lang="en-US" altLang="zh-TW" dirty="0"/>
          </a:p>
          <a:p>
            <a:r>
              <a:rPr lang="zh-TW" altLang="en-US" dirty="0"/>
              <a:t>排斥：成反比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2033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下面的例子有問題</a:t>
            </a:r>
            <a:endParaRPr lang="en-US" altLang="zh-TW" dirty="0"/>
          </a:p>
          <a:p>
            <a:r>
              <a:rPr lang="zh-TW" altLang="en-US" dirty="0"/>
              <a:t>吸引到凹槽裡之後會不知道去哪</a:t>
            </a:r>
            <a:endParaRPr lang="en-US" altLang="zh-TW" dirty="0"/>
          </a:p>
          <a:p>
            <a:r>
              <a:rPr lang="zh-TW" altLang="en-US"/>
              <a:t>靠近區域最低點但並非全域最低點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4925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每兩軸有一個角度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2+c22</a:t>
            </a:r>
          </a:p>
          <a:p>
            <a:r>
              <a:rPr lang="en-US" altLang="zh-TW" dirty="0" smtClean="0"/>
              <a:t>3+c32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0552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Cb</a:t>
            </a:r>
            <a:r>
              <a:rPr lang="zh-TW" altLang="en-US" dirty="0" smtClean="0"/>
              <a:t>七邊</a:t>
            </a:r>
            <a:r>
              <a:rPr lang="en-US" altLang="zh-TW" dirty="0" smtClean="0"/>
              <a:t>=</a:t>
            </a:r>
            <a:r>
              <a:rPr lang="zh-TW" altLang="en-US" dirty="0" smtClean="0"/>
              <a:t>機器人</a:t>
            </a:r>
            <a:r>
              <a:rPr lang="en-US" altLang="zh-TW" dirty="0" smtClean="0"/>
              <a:t>3</a:t>
            </a:r>
            <a:r>
              <a:rPr lang="zh-TW" altLang="en-US" dirty="0" smtClean="0"/>
              <a:t>邊</a:t>
            </a:r>
            <a:r>
              <a:rPr lang="en-US" altLang="zh-TW" dirty="0" smtClean="0"/>
              <a:t>+</a:t>
            </a:r>
            <a:r>
              <a:rPr lang="zh-TW" altLang="en-US" dirty="0" smtClean="0"/>
              <a:t>障礙物</a:t>
            </a:r>
            <a:r>
              <a:rPr lang="en-US" altLang="zh-TW" dirty="0" smtClean="0"/>
              <a:t>4</a:t>
            </a:r>
            <a:r>
              <a:rPr lang="zh-TW" altLang="en-US" dirty="0" smtClean="0"/>
              <a:t>邊</a:t>
            </a:r>
            <a:endParaRPr lang="en-US" altLang="zh-TW" dirty="0" smtClean="0"/>
          </a:p>
          <a:p>
            <a:r>
              <a:rPr lang="zh-TW" altLang="en-US" dirty="0" smtClean="0"/>
              <a:t>所有邊唯一排列而成</a:t>
            </a:r>
            <a:endParaRPr lang="en-US" altLang="zh-TW" dirty="0" smtClean="0"/>
          </a:p>
          <a:p>
            <a:r>
              <a:rPr lang="en-US" altLang="zh-TW" dirty="0" smtClean="0"/>
              <a:t>C Space</a:t>
            </a:r>
            <a:r>
              <a:rPr lang="zh-TW" altLang="en-US" dirty="0" smtClean="0"/>
              <a:t>把形狀簡化成點</a:t>
            </a:r>
            <a:r>
              <a:rPr lang="en-US" altLang="zh-TW" dirty="0" smtClean="0"/>
              <a:t>(configuration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0079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B-a</a:t>
            </a:r>
            <a:r>
              <a:rPr lang="zh-TW" altLang="en-US" dirty="0" smtClean="0"/>
              <a:t>後面ㄉ向量往前走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1946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多關節</a:t>
            </a:r>
            <a:r>
              <a:rPr lang="en-US" altLang="zh-TW" dirty="0" smtClean="0"/>
              <a:t>(</a:t>
            </a:r>
            <a:r>
              <a:rPr lang="zh-TW" altLang="en-US" dirty="0" smtClean="0"/>
              <a:t>多維</a:t>
            </a:r>
            <a:r>
              <a:rPr lang="en-US" altLang="zh-TW" dirty="0" smtClean="0"/>
              <a:t>)</a:t>
            </a:r>
            <a:r>
              <a:rPr lang="zh-TW" altLang="en-US" dirty="0" smtClean="0"/>
              <a:t>ㄉ不實用 太複雜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5586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自動化機器人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2992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Heuristic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經驗</a:t>
            </a:r>
            <a:r>
              <a:rPr lang="zh-TW" altLang="en-US" baseline="0" dirty="0" smtClean="0"/>
              <a:t>法則</a:t>
            </a:r>
            <a:endParaRPr lang="en-US" altLang="zh-TW" baseline="0" dirty="0" smtClean="0"/>
          </a:p>
          <a:p>
            <a:r>
              <a:rPr lang="zh-TW" altLang="en-US" baseline="0" dirty="0" smtClean="0"/>
              <a:t>我不知道要打什麼大大家都打我也打一下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0261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不做</a:t>
            </a:r>
            <a:r>
              <a:rPr lang="en-US" altLang="zh-TW" dirty="0" smtClean="0"/>
              <a:t>C</a:t>
            </a:r>
            <a:r>
              <a:rPr lang="zh-TW" altLang="en-US" dirty="0" smtClean="0"/>
              <a:t> </a:t>
            </a:r>
            <a:r>
              <a:rPr lang="en-US" altLang="zh-TW" dirty="0" smtClean="0"/>
              <a:t>space(</a:t>
            </a:r>
            <a:r>
              <a:rPr lang="zh-TW" altLang="en-US" dirty="0" smtClean="0"/>
              <a:t>因為要加角度多一參數</a:t>
            </a:r>
            <a:r>
              <a:rPr lang="en-US" altLang="zh-TW" dirty="0" smtClean="0"/>
              <a:t>=</a:t>
            </a:r>
            <a:r>
              <a:rPr lang="zh-TW" altLang="en-US" dirty="0" smtClean="0"/>
              <a:t>一維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我真ㄉ忘光 完蛋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4175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隨便函式</a:t>
            </a:r>
            <a:endParaRPr lang="en-US" altLang="zh-TW" dirty="0" smtClean="0"/>
          </a:p>
          <a:p>
            <a:r>
              <a:rPr lang="zh-TW" altLang="en-US" dirty="0" smtClean="0"/>
              <a:t>就靠經驗 都可都</a:t>
            </a:r>
            <a:r>
              <a:rPr lang="zh-TW" altLang="en-US" dirty="0" smtClean="0"/>
              <a:t>可</a:t>
            </a:r>
            <a:endParaRPr lang="en-US" altLang="zh-TW" dirty="0" smtClean="0"/>
          </a:p>
          <a:p>
            <a:r>
              <a:rPr lang="en-US" altLang="zh-TW" dirty="0" smtClean="0"/>
              <a:t>1&gt;local minimum</a:t>
            </a:r>
          </a:p>
          <a:p>
            <a:r>
              <a:rPr lang="en-US" altLang="zh-TW" dirty="0" smtClean="0"/>
              <a:t>3&gt;</a:t>
            </a:r>
            <a:r>
              <a:rPr lang="zh-TW" altLang="en-US" dirty="0" smtClean="0"/>
              <a:t>棍子撞門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3847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OPEN</a:t>
            </a:r>
            <a:r>
              <a:rPr lang="zh-TW" altLang="en-US" dirty="0" smtClean="0"/>
              <a:t> 往外探索ㄉ邊界</a:t>
            </a:r>
            <a:endParaRPr lang="en-US" altLang="zh-TW" dirty="0" smtClean="0"/>
          </a:p>
          <a:p>
            <a:r>
              <a:rPr lang="en-US" altLang="zh-TW" sz="1200" dirty="0" smtClean="0"/>
              <a:t>U(</a:t>
            </a:r>
            <a:r>
              <a:rPr lang="en-US" altLang="zh-TW" sz="1200" i="1" dirty="0" smtClean="0"/>
              <a:t>x</a:t>
            </a:r>
            <a:r>
              <a:rPr lang="en-US" altLang="zh-TW" sz="1200" i="1" dirty="0" smtClean="0">
                <a:latin typeface="Verdana" pitchFamily="34" charset="0"/>
              </a:rPr>
              <a:t>’</a:t>
            </a:r>
            <a:r>
              <a:rPr lang="en-US" altLang="zh-TW" sz="1200" dirty="0" smtClean="0"/>
              <a:t>) &lt; M </a:t>
            </a:r>
            <a:r>
              <a:rPr lang="zh-TW" altLang="en-US" sz="1200" dirty="0" smtClean="0"/>
              <a:t>沒有碰撞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1079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for</a:t>
            </a:r>
            <a:r>
              <a:rPr lang="zh-TW" altLang="en-US" dirty="0" smtClean="0"/>
              <a:t>裡面一直試</a:t>
            </a:r>
            <a:endParaRPr lang="en-US" altLang="zh-TW" dirty="0" smtClean="0"/>
          </a:p>
          <a:p>
            <a:r>
              <a:rPr lang="zh-TW" altLang="en-US" dirty="0" smtClean="0"/>
              <a:t>如果一直失敗出不來</a:t>
            </a:r>
            <a:r>
              <a:rPr lang="en-US" altLang="zh-TW" dirty="0" smtClean="0"/>
              <a:t>Backtrack</a:t>
            </a:r>
            <a:r>
              <a:rPr lang="zh-TW" altLang="en-US" dirty="0" smtClean="0"/>
              <a:t> 隨機再選一個點回去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1423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左圖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1994</a:t>
            </a:r>
            <a:r>
              <a:rPr lang="zh-TW" altLang="en-US" dirty="0"/>
              <a:t> 電腦自動產生動畫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057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工廠中機械手臂自動規劃路線</a:t>
            </a:r>
            <a:endParaRPr lang="en-US" altLang="zh-TW" dirty="0"/>
          </a:p>
          <a:p>
            <a:r>
              <a:rPr lang="zh-TW" altLang="en-US" dirty="0"/>
              <a:t>更加客製化，不須由人修改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8645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汽車、飛機維護：零件拿出來的路徑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5919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放射性治療 規劃射線路徑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1428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製藥 病毒結構對人體產生傷害，設計出蛋白質結構來中和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5294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定義問題：</a:t>
            </a:r>
            <a:endParaRPr lang="en-US" altLang="zh-TW" dirty="0"/>
          </a:p>
          <a:p>
            <a:r>
              <a:rPr lang="zh-TW" altLang="en-US" dirty="0"/>
              <a:t>環境變動</a:t>
            </a:r>
            <a:endParaRPr lang="en-US" altLang="zh-TW" dirty="0"/>
          </a:p>
          <a:p>
            <a:r>
              <a:rPr lang="zh-TW" altLang="en-US" dirty="0"/>
              <a:t>合作協調</a:t>
            </a:r>
            <a:endParaRPr lang="en-US" altLang="zh-TW" dirty="0"/>
          </a:p>
          <a:p>
            <a:r>
              <a:rPr lang="zh-TW" altLang="en-US" dirty="0"/>
              <a:t>運動模式限制</a:t>
            </a:r>
            <a:endParaRPr lang="en-US" altLang="zh-TW" dirty="0"/>
          </a:p>
          <a:p>
            <a:r>
              <a:rPr lang="zh-TW" altLang="en-US" dirty="0"/>
              <a:t>最佳化條件</a:t>
            </a:r>
            <a:endParaRPr lang="en-US" altLang="zh-TW" dirty="0"/>
          </a:p>
          <a:p>
            <a:r>
              <a:rPr lang="zh-TW" altLang="en-US" dirty="0"/>
              <a:t>機械自由度</a:t>
            </a:r>
            <a:r>
              <a:rPr lang="en-US" altLang="zh-TW" dirty="0"/>
              <a:t>(</a:t>
            </a:r>
            <a:r>
              <a:rPr lang="zh-TW" altLang="en-US" dirty="0"/>
              <a:t>用幾個參數定義一個物件</a:t>
            </a:r>
            <a:r>
              <a:rPr lang="en-US" altLang="zh-TW" dirty="0"/>
              <a:t>)-&gt; </a:t>
            </a:r>
            <a:r>
              <a:rPr lang="zh-TW" altLang="en-US" dirty="0"/>
              <a:t>人真正可以規劃的東西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F99868-39AD-48FD-BAFA-505E469A2466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2606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D9B33-1F4B-4093-9B87-EE4E8FF6F0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307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4B7EA-09A1-481F-82E4-B4CAD709D5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716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10400" y="76200"/>
            <a:ext cx="2057400" cy="62865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76200"/>
            <a:ext cx="6019800" cy="62865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F42E5-77B8-432E-A7DD-8DB4CD278A9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405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A93F2-D96E-4795-A73C-16D71126F1B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689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14B992-A026-4A7F-BBBE-FC64E03C24B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253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90600" y="12573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29200" y="12573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227B4-8A46-4079-8AAE-538A2C37D58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147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3A924-7E69-4C4D-A47B-5F05DAA0689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1001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58DC2-2034-445F-BE58-2DCB8C74C73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575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8F89E-AC15-4F6C-91A2-52F23117EBB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713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8C075-C1E0-402E-B021-38ADB3602F7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331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A7E52-75F6-462B-8E22-5ACB28E625B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655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defTabSz="762000" eaLnBrk="1" hangingPunct="1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eaLnBrk="1" hangingPunct="1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defTabSz="762000" eaLnBrk="1" hangingPunct="1">
              <a:defRPr sz="1400" b="0" smtClean="0">
                <a:latin typeface="+mn-lt"/>
              </a:defRPr>
            </a:lvl1pPr>
          </a:lstStyle>
          <a:p>
            <a:pPr>
              <a:defRPr/>
            </a:pPr>
            <a:fld id="{8CF61802-FEF7-468C-8FF5-5907162B380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7620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2573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Body Text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0" y="990600"/>
            <a:ext cx="9906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2" name="WordArt 9"/>
          <p:cNvSpPr>
            <a:spLocks noChangeArrowheads="1" noChangeShapeType="1" noTextEdit="1"/>
          </p:cNvSpPr>
          <p:nvPr/>
        </p:nvSpPr>
        <p:spPr bwMode="auto">
          <a:xfrm>
            <a:off x="8963025" y="228600"/>
            <a:ext cx="942975" cy="638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TW" sz="3600" kern="10">
                <a:ln w="12700">
                  <a:solidFill>
                    <a:srgbClr val="EAEAEA"/>
                  </a:solidFill>
                  <a:round/>
                  <a:headEnd type="none" w="sm" len="sm"/>
                  <a:tailEnd type="none" w="med" len="lg"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Comic Sans MS"/>
              </a:rPr>
              <a:t>GRA</a:t>
            </a:r>
            <a:endParaRPr lang="zh-TW" altLang="en-US" sz="3600" kern="10">
              <a:ln w="12700">
                <a:solidFill>
                  <a:srgbClr val="EAEAEA"/>
                </a:solidFill>
                <a:round/>
                <a:headEnd type="none" w="sm" len="sm"/>
                <a:tailEnd type="none" w="med" len="lg"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/>
                </a:outerShdw>
              </a:effectLst>
              <a:latin typeface="Comic Sans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新細明體" pitchFamily="18" charset="-12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新細明體" pitchFamily="18" charset="-12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新細明體" pitchFamily="18" charset="-12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新細明體" pitchFamily="18" charset="-12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新細明體" pitchFamily="18" charset="-12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新細明體" pitchFamily="18" charset="-12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新細明體" pitchFamily="18" charset="-12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新細明體" pitchFamily="18" charset="-12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kumimoji="1" sz="2400">
          <a:solidFill>
            <a:schemeClr val="tx1"/>
          </a:solidFill>
          <a:latin typeface="+mn-lt"/>
          <a:ea typeface="+mn-ea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kumimoji="1" sz="1600">
          <a:solidFill>
            <a:schemeClr val="tx1"/>
          </a:solidFill>
          <a:latin typeface="+mn-lt"/>
          <a:ea typeface="+mn-ea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kumimoji="1" sz="1600">
          <a:solidFill>
            <a:schemeClr val="tx1"/>
          </a:solidFill>
          <a:latin typeface="+mn-lt"/>
          <a:ea typeface="+mn-ea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kumimoji="1" sz="1600">
          <a:solidFill>
            <a:schemeClr val="tx1"/>
          </a:solidFill>
          <a:latin typeface="+mn-lt"/>
          <a:ea typeface="+mn-ea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kumimoji="1" sz="1600">
          <a:solidFill>
            <a:schemeClr val="tx1"/>
          </a:solidFill>
          <a:latin typeface="+mn-lt"/>
          <a:ea typeface="+mn-ea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75000"/>
        <a:buFont typeface="Monotype Sorts" pitchFamily="2" charset="2"/>
        <a:buChar char="l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mplayer2.ex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8991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563" name="Rectangle 3" descr="羊皮紙"/>
          <p:cNvSpPr>
            <a:spLocks noGrp="1" noChangeArrowheads="1"/>
          </p:cNvSpPr>
          <p:nvPr>
            <p:ph type="title"/>
          </p:nvPr>
        </p:nvSpPr>
        <p:spPr>
          <a:xfrm>
            <a:off x="685800" y="692150"/>
            <a:ext cx="8534400" cy="825500"/>
          </a:xfrm>
          <a:blipFill dpi="0" rotWithShape="0">
            <a:blip r:embed="rId4"/>
            <a:srcRect/>
            <a:tile tx="0" ty="0" sx="100000" sy="100000" flip="none" algn="tl"/>
          </a:blipFill>
          <a:ln w="47625" cap="flat" cmpd="thickThin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DDDDDD"/>
            </a:outerShdw>
          </a:effectLst>
        </p:spPr>
        <p:txBody>
          <a:bodyPr anchor="ctr"/>
          <a:lstStyle/>
          <a:p>
            <a:pPr>
              <a:lnSpc>
                <a:spcPct val="100000"/>
              </a:lnSpc>
              <a:spcAft>
                <a:spcPct val="25000"/>
              </a:spcAft>
              <a:defRPr/>
            </a:pPr>
            <a:r>
              <a:rPr kumimoji="0" lang="en-US" altLang="zh-TW" sz="3700"/>
              <a:t>Computer Science Special Project</a:t>
            </a:r>
          </a:p>
        </p:txBody>
      </p:sp>
      <p:sp useBgFill="1"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632200" y="2794000"/>
            <a:ext cx="2768600" cy="1549400"/>
          </a:xfrm>
          <a:ln w="25400" cap="flat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/>
          <a:lstStyle/>
          <a:p>
            <a:pPr algn="ctr">
              <a:buFont typeface="Monotype Sorts" pitchFamily="2" charset="2"/>
              <a:buNone/>
            </a:pPr>
            <a:r>
              <a:rPr lang="en-US" altLang="zh-TW" sz="2800" i="1"/>
              <a:t>by</a:t>
            </a:r>
          </a:p>
          <a:p>
            <a:pPr algn="ctr">
              <a:buFont typeface="Monotype Sorts" pitchFamily="2" charset="2"/>
              <a:buNone/>
            </a:pPr>
            <a:r>
              <a:rPr lang="en-US" altLang="zh-TW" sz="2800" i="1"/>
              <a:t>Tsai-Yen Li</a:t>
            </a:r>
          </a:p>
          <a:p>
            <a:pPr algn="ctr">
              <a:buFont typeface="Monotype Sorts" pitchFamily="2" charset="2"/>
              <a:buNone/>
            </a:pPr>
            <a:r>
              <a:rPr lang="en-US" altLang="zh-TW" sz="2800"/>
              <a:t>(</a:t>
            </a:r>
            <a:r>
              <a:rPr lang="zh-TW" altLang="zh-TW" sz="2800">
                <a:ea typeface="標楷體" pitchFamily="65" charset="-120"/>
              </a:rPr>
              <a:t>李蔡彥</a:t>
            </a:r>
            <a:r>
              <a:rPr lang="en-US" altLang="zh-TW" sz="2800"/>
              <a:t>)</a:t>
            </a:r>
            <a:endParaRPr lang="en-US" altLang="zh-TW" sz="2800" i="1"/>
          </a:p>
        </p:txBody>
      </p:sp>
      <p:sp useBgFill="1">
        <p:nvSpPr>
          <p:cNvPr id="2053" name="Rectangle 5"/>
          <p:cNvSpPr>
            <a:spLocks noChangeArrowheads="1"/>
          </p:cNvSpPr>
          <p:nvPr/>
        </p:nvSpPr>
        <p:spPr bwMode="auto">
          <a:xfrm>
            <a:off x="5715000" y="5454650"/>
            <a:ext cx="3429000" cy="64135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zh-TW" sz="1800">
                <a:latin typeface="Book Antiqua" pitchFamily="18" charset="0"/>
              </a:rPr>
              <a:t>Computer Science Department</a:t>
            </a:r>
          </a:p>
          <a:p>
            <a:r>
              <a:rPr lang="en-US" altLang="zh-TW" sz="1800">
                <a:latin typeface="Book Antiqua" pitchFamily="18" charset="0"/>
              </a:rPr>
              <a:t>National Chengchi University</a:t>
            </a:r>
          </a:p>
        </p:txBody>
      </p:sp>
      <p:sp useBgFill="1">
        <p:nvSpPr>
          <p:cNvPr id="2054" name="Rectangle 6"/>
          <p:cNvSpPr>
            <a:spLocks noChangeArrowheads="1"/>
          </p:cNvSpPr>
          <p:nvPr/>
        </p:nvSpPr>
        <p:spPr bwMode="auto">
          <a:xfrm>
            <a:off x="704850" y="5791200"/>
            <a:ext cx="2808288" cy="36671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zh-TW" sz="1800" dirty="0">
                <a:latin typeface="Book Antiqua" pitchFamily="18" charset="0"/>
              </a:rPr>
              <a:t>Second Semester, 2011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48441C-4E37-469C-A8EA-4A3DB4A9720F}" type="slidenum">
              <a:rPr lang="en-US" altLang="zh-TW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87042" name="Rectangle 307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General Path Planning Problem</a:t>
            </a:r>
          </a:p>
        </p:txBody>
      </p:sp>
      <p:sp>
        <p:nvSpPr>
          <p:cNvPr id="11268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533400" y="1257300"/>
            <a:ext cx="8839200" cy="44577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TW" sz="2800"/>
              <a:t>Environment may vary over time</a:t>
            </a:r>
          </a:p>
          <a:p>
            <a:pPr>
              <a:spcBef>
                <a:spcPct val="20000"/>
              </a:spcBef>
            </a:pPr>
            <a:r>
              <a:rPr lang="en-US" altLang="zh-TW" sz="2800"/>
              <a:t>Other robots may exist in the environment.</a:t>
            </a:r>
          </a:p>
          <a:p>
            <a:pPr lvl="1">
              <a:spcBef>
                <a:spcPct val="20000"/>
              </a:spcBef>
            </a:pPr>
            <a:r>
              <a:rPr lang="en-US" altLang="zh-TW" sz="2400"/>
              <a:t>coordinated motion problems</a:t>
            </a:r>
          </a:p>
          <a:p>
            <a:pPr>
              <a:spcBef>
                <a:spcPct val="20000"/>
              </a:spcBef>
            </a:pPr>
            <a:r>
              <a:rPr lang="en-US" altLang="zh-TW" sz="2800"/>
              <a:t>There may be constraints on the motion.</a:t>
            </a:r>
          </a:p>
          <a:p>
            <a:pPr lvl="1">
              <a:spcBef>
                <a:spcPct val="20000"/>
              </a:spcBef>
            </a:pPr>
            <a:r>
              <a:rPr lang="en-US" altLang="zh-TW" sz="2400"/>
              <a:t>E.g. Minimum turning radius</a:t>
            </a:r>
          </a:p>
          <a:p>
            <a:pPr lvl="1">
              <a:spcBef>
                <a:spcPct val="20000"/>
              </a:spcBef>
            </a:pPr>
            <a:r>
              <a:rPr lang="en-US" altLang="zh-TW" sz="2400"/>
              <a:t>E.g. Maximum displacement of a prismatic joint</a:t>
            </a:r>
          </a:p>
          <a:p>
            <a:pPr>
              <a:spcBef>
                <a:spcPct val="20000"/>
              </a:spcBef>
            </a:pPr>
            <a:r>
              <a:rPr lang="en-US" altLang="zh-TW" sz="2800"/>
              <a:t>There may be a cost function to minimize or maximize.</a:t>
            </a:r>
          </a:p>
          <a:p>
            <a:pPr lvl="1">
              <a:spcBef>
                <a:spcPct val="20000"/>
              </a:spcBef>
            </a:pPr>
            <a:r>
              <a:rPr lang="en-US" altLang="zh-TW" sz="2400"/>
              <a:t>time, distance, energy, safety</a:t>
            </a:r>
          </a:p>
          <a:p>
            <a:pPr>
              <a:spcBef>
                <a:spcPct val="20000"/>
              </a:spcBef>
            </a:pPr>
            <a:r>
              <a:rPr lang="en-US" altLang="zh-TW" sz="2800"/>
              <a:t>The robot can have many degrees of freedom (DOF)</a:t>
            </a:r>
          </a:p>
          <a:p>
            <a:pPr lvl="1">
              <a:spcBef>
                <a:spcPct val="20000"/>
              </a:spcBef>
            </a:pPr>
            <a:r>
              <a:rPr lang="en-US" altLang="zh-TW" sz="2400"/>
              <a:t>translation, rotation, joints (revolute, prismatic)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5265E6-E398-46AD-BDA2-AABEFF068505}" type="slidenum">
              <a:rPr lang="en-US" altLang="zh-TW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An Example with Few DOF</a:t>
            </a:r>
          </a:p>
        </p:txBody>
      </p:sp>
      <p:grpSp>
        <p:nvGrpSpPr>
          <p:cNvPr id="12292" name="Group 11"/>
          <p:cNvGrpSpPr>
            <a:grpSpLocks/>
          </p:cNvGrpSpPr>
          <p:nvPr/>
        </p:nvGrpSpPr>
        <p:grpSpPr bwMode="auto">
          <a:xfrm>
            <a:off x="914400" y="1433513"/>
            <a:ext cx="8437563" cy="3990975"/>
            <a:chOff x="576" y="903"/>
            <a:chExt cx="5315" cy="2514"/>
          </a:xfrm>
        </p:grpSpPr>
        <p:pic>
          <p:nvPicPr>
            <p:cNvPr id="97284" name="Picture 4" descr="8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903"/>
              <a:ext cx="5088" cy="25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294" name="Text Box 7"/>
            <p:cNvSpPr txBox="1">
              <a:spLocks noChangeArrowheads="1"/>
            </p:cNvSpPr>
            <p:nvPr/>
          </p:nvSpPr>
          <p:spPr bwMode="auto">
            <a:xfrm>
              <a:off x="4032" y="2592"/>
              <a:ext cx="11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obstacle, B</a:t>
              </a:r>
            </a:p>
          </p:txBody>
        </p:sp>
        <p:sp>
          <p:nvSpPr>
            <p:cNvPr id="12295" name="Text Box 8"/>
            <p:cNvSpPr txBox="1">
              <a:spLocks noChangeArrowheads="1"/>
            </p:cNvSpPr>
            <p:nvPr/>
          </p:nvSpPr>
          <p:spPr bwMode="auto">
            <a:xfrm>
              <a:off x="1152" y="2592"/>
              <a:ext cx="11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obstacle, B</a:t>
              </a:r>
            </a:p>
          </p:txBody>
        </p:sp>
        <p:sp>
          <p:nvSpPr>
            <p:cNvPr id="12296" name="Text Box 9"/>
            <p:cNvSpPr txBox="1">
              <a:spLocks noChangeArrowheads="1"/>
            </p:cNvSpPr>
            <p:nvPr/>
          </p:nvSpPr>
          <p:spPr bwMode="auto">
            <a:xfrm>
              <a:off x="1536" y="1152"/>
              <a:ext cx="8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robot, R</a:t>
              </a:r>
            </a:p>
          </p:txBody>
        </p:sp>
        <p:sp>
          <p:nvSpPr>
            <p:cNvPr id="12297" name="Text Box 10"/>
            <p:cNvSpPr txBox="1">
              <a:spLocks noChangeArrowheads="1"/>
            </p:cNvSpPr>
            <p:nvPr/>
          </p:nvSpPr>
          <p:spPr bwMode="auto">
            <a:xfrm>
              <a:off x="5040" y="1632"/>
              <a:ext cx="8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robot, R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D65562-BB73-43AA-8309-C4BE9292AA6B}" type="slidenum">
              <a:rPr lang="en-US" altLang="zh-TW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890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An Example with Many DOF</a:t>
            </a:r>
          </a:p>
        </p:txBody>
      </p:sp>
      <p:sp>
        <p:nvSpPr>
          <p:cNvPr id="13316" name="Line 1029"/>
          <p:cNvSpPr>
            <a:spLocks noChangeShapeType="1"/>
          </p:cNvSpPr>
          <p:nvPr/>
        </p:nvSpPr>
        <p:spPr bwMode="auto">
          <a:xfrm>
            <a:off x="2286000" y="1143000"/>
            <a:ext cx="533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7" name="Line 1030"/>
          <p:cNvSpPr>
            <a:spLocks noChangeShapeType="1"/>
          </p:cNvSpPr>
          <p:nvPr/>
        </p:nvSpPr>
        <p:spPr bwMode="auto">
          <a:xfrm>
            <a:off x="1981200" y="1295400"/>
            <a:ext cx="0" cy="495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3318" name="Picture 1031" descr="path-plannin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95400"/>
            <a:ext cx="5259388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BA836D-FA15-401E-8DBA-4BDE2554F5AC}" type="slidenum">
              <a:rPr lang="en-US" altLang="zh-TW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9830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10600" cy="914400"/>
          </a:xfrm>
        </p:spPr>
        <p:txBody>
          <a:bodyPr/>
          <a:lstStyle/>
          <a:p>
            <a:pPr>
              <a:defRPr/>
            </a:pPr>
            <a:r>
              <a:rPr lang="en-US" altLang="zh-TW"/>
              <a:t>An Example: </a:t>
            </a:r>
            <a:br>
              <a:rPr lang="en-US" altLang="zh-TW"/>
            </a:br>
            <a:r>
              <a:rPr lang="en-US" altLang="zh-TW"/>
              <a:t>Coordination of Multiple Robots</a:t>
            </a:r>
          </a:p>
        </p:txBody>
      </p:sp>
      <p:pic>
        <p:nvPicPr>
          <p:cNvPr id="14340" name="Picture 2052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400"/>
            <a:ext cx="50482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5144F-007C-40F8-9ACC-A34AFC14D2DA}" type="slidenum">
              <a:rPr lang="en-US" altLang="zh-TW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An Example: Manipulation Planning</a:t>
            </a:r>
          </a:p>
        </p:txBody>
      </p:sp>
      <p:pic>
        <p:nvPicPr>
          <p:cNvPr id="15364" name="Picture 4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548640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9609E0-EA29-4F29-99C7-FC32C9BC5888}" type="slidenum">
              <a:rPr lang="en-US" altLang="zh-TW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An Example: Nonholonomic Planning for Car-Like Robot</a:t>
            </a:r>
          </a:p>
        </p:txBody>
      </p:sp>
      <p:pic>
        <p:nvPicPr>
          <p:cNvPr id="16388" name="Picture 5" descr="1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7391400" cy="48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FB4152-1F5B-43E2-B02C-B369CB6B9744}" type="slidenum">
              <a:rPr lang="en-US" altLang="zh-TW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An Example: Tractor-Trailor</a:t>
            </a:r>
          </a:p>
        </p:txBody>
      </p:sp>
      <p:pic>
        <p:nvPicPr>
          <p:cNvPr id="17412" name="Picture 4" descr="1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8580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F5A979-627D-470E-845E-DFA94049CFFA}" type="slidenum">
              <a:rPr lang="en-US" altLang="zh-TW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Defining a Simplified Problem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57300"/>
            <a:ext cx="9372600" cy="5143500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en-US" altLang="zh-TW" sz="2800"/>
              <a:t>Simplifications:</a:t>
            </a:r>
          </a:p>
          <a:p>
            <a:pPr lvl="1">
              <a:spcBef>
                <a:spcPct val="10000"/>
              </a:spcBef>
            </a:pPr>
            <a:r>
              <a:rPr lang="en-US" altLang="zh-TW" sz="2400"/>
              <a:t>Environment does not vary over time</a:t>
            </a:r>
          </a:p>
          <a:p>
            <a:pPr lvl="1">
              <a:spcBef>
                <a:spcPct val="10000"/>
              </a:spcBef>
            </a:pPr>
            <a:r>
              <a:rPr lang="en-US" altLang="zh-TW" sz="2400"/>
              <a:t>Single robot in the environment</a:t>
            </a:r>
          </a:p>
          <a:p>
            <a:pPr lvl="1">
              <a:spcBef>
                <a:spcPct val="10000"/>
              </a:spcBef>
            </a:pPr>
            <a:r>
              <a:rPr lang="en-US" altLang="zh-TW" sz="2400"/>
              <a:t>No constraints on the allowed motion</a:t>
            </a:r>
          </a:p>
          <a:p>
            <a:pPr lvl="1">
              <a:spcBef>
                <a:spcPct val="10000"/>
              </a:spcBef>
            </a:pPr>
            <a:r>
              <a:rPr lang="en-US" altLang="zh-TW" sz="2400"/>
              <a:t>No cost function</a:t>
            </a:r>
          </a:p>
          <a:p>
            <a:pPr lvl="1">
              <a:spcBef>
                <a:spcPct val="10000"/>
              </a:spcBef>
            </a:pPr>
            <a:r>
              <a:rPr lang="en-US" altLang="zh-TW" sz="2400"/>
              <a:t>Polygonal obstacles and robot</a:t>
            </a:r>
          </a:p>
          <a:p>
            <a:pPr lvl="1">
              <a:spcBef>
                <a:spcPct val="10000"/>
              </a:spcBef>
            </a:pPr>
            <a:r>
              <a:rPr lang="en-US" altLang="zh-TW" sz="2400"/>
              <a:t>Allowed to touch obstacles: </a:t>
            </a:r>
            <a:r>
              <a:rPr lang="en-US" altLang="zh-TW" sz="2400" b="0"/>
              <a:t>enlarging the robot for safety margin</a:t>
            </a:r>
          </a:p>
          <a:p>
            <a:pPr>
              <a:spcBef>
                <a:spcPct val="10000"/>
              </a:spcBef>
            </a:pPr>
            <a:r>
              <a:rPr lang="en-US" altLang="zh-TW" sz="2800"/>
              <a:t>Input</a:t>
            </a:r>
          </a:p>
          <a:p>
            <a:pPr lvl="1">
              <a:spcBef>
                <a:spcPct val="10000"/>
              </a:spcBef>
            </a:pPr>
            <a:r>
              <a:rPr lang="en-US" altLang="zh-TW" sz="2400"/>
              <a:t>polygonal floor plan in 2D containing obstacles</a:t>
            </a:r>
          </a:p>
          <a:p>
            <a:pPr lvl="1">
              <a:spcBef>
                <a:spcPct val="10000"/>
              </a:spcBef>
            </a:pPr>
            <a:r>
              <a:rPr lang="en-US" altLang="zh-TW" sz="2400"/>
              <a:t>polygonal robot with initial and goal configurations</a:t>
            </a:r>
          </a:p>
          <a:p>
            <a:pPr>
              <a:spcBef>
                <a:spcPct val="10000"/>
              </a:spcBef>
            </a:pPr>
            <a:r>
              <a:rPr lang="en-US" altLang="zh-TW" sz="2800"/>
              <a:t>Output</a:t>
            </a:r>
          </a:p>
          <a:p>
            <a:pPr lvl="1">
              <a:spcBef>
                <a:spcPct val="10000"/>
              </a:spcBef>
            </a:pPr>
            <a:r>
              <a:rPr lang="en-US" altLang="zh-TW" sz="2400"/>
              <a:t>a path from initial to goal which does not cause the robot to collide with the obstacles if one exists; otherwise, report that fact.</a:t>
            </a:r>
          </a:p>
          <a:p>
            <a:pPr>
              <a:spcBef>
                <a:spcPct val="10000"/>
              </a:spcBef>
            </a:pPr>
            <a:endParaRPr lang="en-US" altLang="zh-TW" sz="2800" b="0"/>
          </a:p>
          <a:p>
            <a:pPr>
              <a:spcBef>
                <a:spcPct val="10000"/>
              </a:spcBef>
            </a:pPr>
            <a:endParaRPr lang="en-US" altLang="zh-TW"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8C604B-F04B-4D02-83C4-93638E990DE3}" type="slidenum">
              <a:rPr lang="en-US" altLang="zh-TW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 Sample Problem</a:t>
            </a:r>
          </a:p>
        </p:txBody>
      </p:sp>
      <p:pic>
        <p:nvPicPr>
          <p:cNvPr id="91140" name="Picture 4" descr="n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447800"/>
            <a:ext cx="7239000" cy="4876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08CE9-F0C8-48CD-9E3A-D1C2D1DC85DC}" type="slidenum">
              <a:rPr lang="en-US" altLang="zh-TW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General Principle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Two steps:</a:t>
            </a:r>
          </a:p>
          <a:p>
            <a:pPr lvl="1"/>
            <a:r>
              <a:rPr lang="en-US" altLang="zh-TW"/>
              <a:t>Preprocessing: </a:t>
            </a:r>
            <a:r>
              <a:rPr lang="en-US" altLang="zh-TW" b="0"/>
              <a:t>Capture free space connectivity into a graph or a function.</a:t>
            </a:r>
          </a:p>
          <a:p>
            <a:pPr lvl="1"/>
            <a:r>
              <a:rPr lang="en-US" altLang="zh-TW"/>
              <a:t>Query processing:</a:t>
            </a:r>
            <a:r>
              <a:rPr lang="en-US" altLang="zh-TW" b="0"/>
              <a:t>Search a graph for a path.</a:t>
            </a:r>
            <a:endParaRPr lang="en-US" altLang="zh-TW"/>
          </a:p>
          <a:p>
            <a:r>
              <a:rPr lang="en-US" altLang="zh-TW"/>
              <a:t>Three families of methods:</a:t>
            </a:r>
          </a:p>
          <a:p>
            <a:pPr lvl="1"/>
            <a:r>
              <a:rPr lang="en-US" altLang="zh-TW"/>
              <a:t>Cell decomposition</a:t>
            </a:r>
          </a:p>
          <a:p>
            <a:pPr lvl="1"/>
            <a:r>
              <a:rPr lang="en-US" altLang="zh-TW"/>
              <a:t>Roadmap</a:t>
            </a:r>
          </a:p>
          <a:p>
            <a:pPr lvl="1"/>
            <a:r>
              <a:rPr lang="en-US" altLang="zh-TW"/>
              <a:t>Potential Field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8495CD-01A5-4928-A15B-83D8CCAA0634}" type="slidenum">
              <a:rPr lang="en-US" altLang="zh-TW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84994" name="Rectangle 51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Introduction</a:t>
            </a:r>
          </a:p>
        </p:txBody>
      </p:sp>
      <p:sp>
        <p:nvSpPr>
          <p:cNvPr id="3076" name="Rectangle 5123"/>
          <p:cNvSpPr>
            <a:spLocks noGrp="1" noChangeArrowheads="1"/>
          </p:cNvSpPr>
          <p:nvPr>
            <p:ph type="body" idx="1"/>
          </p:nvPr>
        </p:nvSpPr>
        <p:spPr>
          <a:xfrm>
            <a:off x="609600" y="1257300"/>
            <a:ext cx="8839200" cy="5143500"/>
          </a:xfrm>
        </p:spPr>
        <p:txBody>
          <a:bodyPr/>
          <a:lstStyle/>
          <a:p>
            <a:pPr>
              <a:spcBef>
                <a:spcPct val="15000"/>
              </a:spcBef>
            </a:pPr>
            <a:r>
              <a:rPr lang="en-US" altLang="zh-TW"/>
              <a:t>Motivations and applications</a:t>
            </a:r>
          </a:p>
          <a:p>
            <a:pPr>
              <a:spcBef>
                <a:spcPct val="15000"/>
              </a:spcBef>
            </a:pPr>
            <a:r>
              <a:rPr lang="en-US" altLang="zh-TW"/>
              <a:t>Categories of motion planning algorithms</a:t>
            </a:r>
          </a:p>
          <a:p>
            <a:pPr lvl="1">
              <a:spcBef>
                <a:spcPct val="15000"/>
              </a:spcBef>
            </a:pPr>
            <a:r>
              <a:rPr lang="en-US" altLang="zh-TW" i="1"/>
              <a:t>cell decomposition</a:t>
            </a:r>
            <a:r>
              <a:rPr lang="en-US" altLang="zh-TW"/>
              <a:t> methods </a:t>
            </a:r>
            <a:r>
              <a:rPr lang="en-US" altLang="zh-TW" i="1"/>
              <a:t>(Approximate/Exact) </a:t>
            </a:r>
            <a:endParaRPr lang="en-US" altLang="zh-TW"/>
          </a:p>
          <a:p>
            <a:pPr lvl="1">
              <a:spcBef>
                <a:spcPct val="15000"/>
              </a:spcBef>
            </a:pPr>
            <a:r>
              <a:rPr lang="en-US" altLang="zh-TW" i="1"/>
              <a:t>Roadmap</a:t>
            </a:r>
            <a:r>
              <a:rPr lang="en-US" altLang="zh-TW"/>
              <a:t> methods</a:t>
            </a:r>
          </a:p>
          <a:p>
            <a:pPr lvl="1">
              <a:spcBef>
                <a:spcPct val="15000"/>
              </a:spcBef>
            </a:pPr>
            <a:r>
              <a:rPr lang="en-US" altLang="zh-TW" i="1" u="sng"/>
              <a:t>Potential field</a:t>
            </a:r>
            <a:r>
              <a:rPr lang="en-US" altLang="zh-TW" u="sng"/>
              <a:t> methods</a:t>
            </a:r>
          </a:p>
          <a:p>
            <a:pPr>
              <a:spcBef>
                <a:spcPct val="15000"/>
              </a:spcBef>
            </a:pPr>
            <a:r>
              <a:rPr lang="en-US" altLang="zh-TW"/>
              <a:t>Workspace and C-space concepts</a:t>
            </a:r>
          </a:p>
          <a:p>
            <a:pPr>
              <a:spcBef>
                <a:spcPct val="15000"/>
              </a:spcBef>
            </a:pPr>
            <a:r>
              <a:rPr lang="en-US" altLang="zh-TW"/>
              <a:t>Computing C-obstacle regions: </a:t>
            </a:r>
            <a:r>
              <a:rPr lang="en-US" altLang="zh-TW" b="0"/>
              <a:t>Minkowski Sums</a:t>
            </a:r>
          </a:p>
          <a:p>
            <a:pPr>
              <a:spcBef>
                <a:spcPct val="15000"/>
              </a:spcBef>
            </a:pPr>
            <a:r>
              <a:rPr lang="en-US" altLang="zh-TW"/>
              <a:t>Planning for low-dimensional C-space</a:t>
            </a:r>
          </a:p>
          <a:p>
            <a:pPr>
              <a:spcBef>
                <a:spcPct val="15000"/>
              </a:spcBef>
            </a:pPr>
            <a:r>
              <a:rPr lang="en-US" altLang="zh-TW"/>
              <a:t>Planning for high-dimensional C-space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17BDEB-0A73-42C8-BEE0-4A66FD9C8BB9}" type="slidenum">
              <a:rPr lang="en-US" altLang="zh-TW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Planning Methods Overview:</a:t>
            </a:r>
            <a:br>
              <a:rPr lang="en-US" altLang="zh-TW"/>
            </a:br>
            <a:r>
              <a:rPr lang="en-US" altLang="zh-TW"/>
              <a:t>Cell Decomposition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9296400" cy="5295900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en-US" altLang="zh-TW" dirty="0"/>
              <a:t>Cell: </a:t>
            </a:r>
            <a:r>
              <a:rPr lang="en-US" altLang="zh-TW" b="0" dirty="0"/>
              <a:t>Connected region of free space, such that computing a path between any two points in the same cell is straightforward.</a:t>
            </a:r>
          </a:p>
          <a:p>
            <a:pPr>
              <a:spcBef>
                <a:spcPct val="10000"/>
              </a:spcBef>
            </a:pPr>
            <a:r>
              <a:rPr lang="en-US" altLang="zh-TW" dirty="0"/>
              <a:t>Example: </a:t>
            </a:r>
            <a:r>
              <a:rPr lang="en-US" altLang="zh-TW" b="0" dirty="0"/>
              <a:t>convex polygon.</a:t>
            </a:r>
          </a:p>
          <a:p>
            <a:pPr>
              <a:spcBef>
                <a:spcPct val="10000"/>
              </a:spcBef>
            </a:pPr>
            <a:r>
              <a:rPr lang="en-US" altLang="zh-TW" dirty="0"/>
              <a:t>Preprocessing:</a:t>
            </a:r>
          </a:p>
          <a:p>
            <a:pPr lvl="1">
              <a:spcBef>
                <a:spcPct val="10000"/>
              </a:spcBef>
            </a:pPr>
            <a:r>
              <a:rPr lang="en-US" altLang="zh-TW" dirty="0"/>
              <a:t>Represent the free space as a </a:t>
            </a:r>
            <a:r>
              <a:rPr lang="en-US" altLang="zh-TW" u="sng" dirty="0"/>
              <a:t>collection of cells</a:t>
            </a:r>
            <a:r>
              <a:rPr lang="en-US" altLang="zh-TW" dirty="0"/>
              <a:t>.</a:t>
            </a:r>
          </a:p>
          <a:p>
            <a:pPr lvl="1">
              <a:spcBef>
                <a:spcPct val="10000"/>
              </a:spcBef>
            </a:pPr>
            <a:r>
              <a:rPr lang="en-US" altLang="zh-TW" u="sng" dirty="0"/>
              <a:t>Generating the connectivity graph</a:t>
            </a:r>
            <a:r>
              <a:rPr lang="en-US" altLang="zh-TW" dirty="0"/>
              <a:t> representing the adjacency relation between cells</a:t>
            </a:r>
          </a:p>
          <a:p>
            <a:pPr>
              <a:spcBef>
                <a:spcPct val="10000"/>
              </a:spcBef>
            </a:pPr>
            <a:r>
              <a:rPr lang="en-US" altLang="zh-TW" dirty="0"/>
              <a:t>Query pressing:</a:t>
            </a:r>
          </a:p>
          <a:p>
            <a:pPr lvl="1">
              <a:spcBef>
                <a:spcPct val="10000"/>
              </a:spcBef>
            </a:pPr>
            <a:r>
              <a:rPr lang="en-US" altLang="zh-TW" dirty="0"/>
              <a:t>Search the connectivity graph: </a:t>
            </a:r>
            <a:r>
              <a:rPr lang="en-US" altLang="zh-TW" b="0" dirty="0"/>
              <a:t>for a sequence of adjacent cells connecting the initial and goal cell.</a:t>
            </a:r>
            <a:endParaRPr lang="en-US" altLang="zh-TW" dirty="0"/>
          </a:p>
          <a:p>
            <a:pPr lvl="1">
              <a:spcBef>
                <a:spcPct val="10000"/>
              </a:spcBef>
            </a:pPr>
            <a:r>
              <a:rPr lang="en-US" altLang="zh-TW" dirty="0"/>
              <a:t>Transform the sequence of cells into a </a:t>
            </a:r>
            <a:r>
              <a:rPr lang="en-US" altLang="zh-TW" u="sng" dirty="0"/>
              <a:t>path</a:t>
            </a:r>
            <a:r>
              <a:rPr lang="en-US" altLang="zh-TW" dirty="0"/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47A8A3-F4CE-420B-8D5A-110762DA6883}" type="slidenum">
              <a:rPr lang="en-US" altLang="zh-TW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Exact Cell Decomposition</a:t>
            </a:r>
          </a:p>
        </p:txBody>
      </p:sp>
      <p:pic>
        <p:nvPicPr>
          <p:cNvPr id="22532" name="Picture 4" descr="n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0"/>
            <a:ext cx="64452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7CC4D2-25A0-444A-9B8C-A695183D1481}" type="slidenum">
              <a:rPr lang="en-US" altLang="zh-TW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Approximate Cell Decomposition: </a:t>
            </a:r>
            <a:br>
              <a:rPr lang="en-US" altLang="zh-TW"/>
            </a:br>
            <a:r>
              <a:rPr lang="en-US" altLang="zh-TW"/>
              <a:t>2D Quadtree</a:t>
            </a:r>
          </a:p>
        </p:txBody>
      </p:sp>
      <p:pic>
        <p:nvPicPr>
          <p:cNvPr id="23556" name="Picture 4" descr="27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267200"/>
            <a:ext cx="35814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873875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DBC14E-EA88-496B-94BA-BA6AD56BD655}" type="slidenum">
              <a:rPr lang="en-US" altLang="zh-TW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12902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Approximate Cell Decomposition </a:t>
            </a:r>
            <a:br>
              <a:rPr lang="en-US" altLang="zh-TW"/>
            </a:br>
            <a:r>
              <a:rPr lang="en-US" altLang="zh-TW"/>
              <a:t>3D OcTree</a:t>
            </a:r>
          </a:p>
        </p:txBody>
      </p:sp>
      <p:pic>
        <p:nvPicPr>
          <p:cNvPr id="24580" name="Picture 2052" descr="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7677150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44F82-0439-4340-A41F-FC6BDBA795E9}" type="slidenum">
              <a:rPr lang="en-US" altLang="zh-TW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Planning Methods Overview:</a:t>
            </a:r>
            <a:br>
              <a:rPr lang="en-US" altLang="zh-TW"/>
            </a:br>
            <a:r>
              <a:rPr lang="en-US" altLang="zh-TW"/>
              <a:t>Roadmap Methods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Preprocessing:</a:t>
            </a:r>
          </a:p>
          <a:p>
            <a:pPr lvl="1"/>
            <a:r>
              <a:rPr lang="en-US" altLang="zh-TW"/>
              <a:t>Construct a network of curves (the roadmap) that “adequately”represents the connectivity of the free space.</a:t>
            </a:r>
          </a:p>
          <a:p>
            <a:r>
              <a:rPr lang="en-US" altLang="zh-TW"/>
              <a:t>Query processing:</a:t>
            </a:r>
          </a:p>
          <a:p>
            <a:pPr lvl="1"/>
            <a:r>
              <a:rPr lang="en-US" altLang="zh-TW"/>
              <a:t>Connect the initial and goal position of the robot to the roadmap.</a:t>
            </a:r>
          </a:p>
          <a:p>
            <a:pPr lvl="1"/>
            <a:r>
              <a:rPr lang="en-US" altLang="zh-TW"/>
              <a:t>Search the resulting graph for a path between the initial and goal positions of the robot.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375206-303B-4C78-8FFE-BD4AB8EF92C0}" type="slidenum">
              <a:rPr lang="en-US" altLang="zh-TW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Roadmap Methods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447800"/>
            <a:ext cx="3886200" cy="5105400"/>
          </a:xfrm>
        </p:spPr>
        <p:txBody>
          <a:bodyPr/>
          <a:lstStyle/>
          <a:p>
            <a:pPr algn="ctr">
              <a:buFont typeface="Monotype Sorts" pitchFamily="2" charset="2"/>
              <a:buNone/>
            </a:pPr>
            <a:r>
              <a:rPr lang="en-US" altLang="zh-TW" u="sng"/>
              <a:t>Visibility Graph</a:t>
            </a:r>
          </a:p>
        </p:txBody>
      </p:sp>
      <p:pic>
        <p:nvPicPr>
          <p:cNvPr id="26629" name="Picture 4" descr="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17725"/>
            <a:ext cx="53340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486400" y="1447800"/>
            <a:ext cx="3886200" cy="5105400"/>
          </a:xfrm>
        </p:spPr>
        <p:txBody>
          <a:bodyPr/>
          <a:lstStyle/>
          <a:p>
            <a:pPr algn="ctr">
              <a:buFont typeface="Monotype Sorts" pitchFamily="2" charset="2"/>
              <a:buNone/>
            </a:pPr>
            <a:r>
              <a:rPr lang="en-US" altLang="zh-TW" u="sng"/>
              <a:t>Voronoi Diagram</a:t>
            </a:r>
          </a:p>
        </p:txBody>
      </p:sp>
      <p:pic>
        <p:nvPicPr>
          <p:cNvPr id="26631" name="Picture 6" descr="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133600"/>
            <a:ext cx="3629025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44ECEC-5881-45AF-A271-8873F34640BD}" type="slidenum">
              <a:rPr lang="en-US" altLang="zh-TW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Planning Methods Overview:</a:t>
            </a:r>
            <a:br>
              <a:rPr lang="en-US" altLang="zh-TW"/>
            </a:br>
            <a:r>
              <a:rPr lang="en-US" altLang="zh-TW"/>
              <a:t>Potential Field Methods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257300"/>
            <a:ext cx="7924800" cy="4305300"/>
          </a:xfrm>
        </p:spPr>
        <p:txBody>
          <a:bodyPr/>
          <a:lstStyle/>
          <a:p>
            <a:r>
              <a:rPr lang="en-US" altLang="zh-TW" dirty="0"/>
              <a:t>Preprocessing:</a:t>
            </a:r>
          </a:p>
          <a:p>
            <a:pPr lvl="1"/>
            <a:r>
              <a:rPr lang="en-US" altLang="zh-TW" dirty="0"/>
              <a:t>Construct an artificial potential field in the workspace. </a:t>
            </a:r>
          </a:p>
          <a:p>
            <a:pPr lvl="1"/>
            <a:r>
              <a:rPr lang="en-US" altLang="zh-TW" dirty="0"/>
              <a:t>Goal configuration has a </a:t>
            </a:r>
            <a:r>
              <a:rPr lang="en-US" altLang="zh-TW" dirty="0">
                <a:highlight>
                  <a:srgbClr val="FFFF00"/>
                </a:highlight>
              </a:rPr>
              <a:t>unique</a:t>
            </a:r>
            <a:r>
              <a:rPr lang="en-US" altLang="zh-TW" dirty="0"/>
              <a:t> global zero potential.</a:t>
            </a:r>
          </a:p>
          <a:p>
            <a:r>
              <a:rPr lang="en-US" altLang="zh-TW" dirty="0"/>
              <a:t>Query processing:</a:t>
            </a:r>
          </a:p>
          <a:p>
            <a:pPr lvl="1"/>
            <a:r>
              <a:rPr lang="en-US" altLang="zh-TW" dirty="0"/>
              <a:t>Search the C-space from the initial configuration to the goal configuration by using the potential field as an heuristic(</a:t>
            </a:r>
            <a:r>
              <a:rPr lang="zh-TW" altLang="en-US" dirty="0"/>
              <a:t>經驗法則</a:t>
            </a:r>
            <a:r>
              <a:rPr lang="en-US" altLang="zh-TW" dirty="0"/>
              <a:t>).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3AB10B-2B5D-4DDB-81BD-C458CA7592B1}" type="slidenum">
              <a:rPr lang="en-US" altLang="zh-TW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Different Types of Potential Fields</a:t>
            </a:r>
          </a:p>
        </p:txBody>
      </p:sp>
      <p:pic>
        <p:nvPicPr>
          <p:cNvPr id="28676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19200"/>
            <a:ext cx="4881563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76D5E-0B7D-427D-8938-1F0641904A12}" type="slidenum">
              <a:rPr lang="en-US" altLang="zh-TW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Example of Analytical Definition</a:t>
            </a: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319861"/>
              </p:ext>
            </p:extLst>
          </p:nvPr>
        </p:nvGraphicFramePr>
        <p:xfrm>
          <a:off x="1143000" y="1143000"/>
          <a:ext cx="77724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4" name="方程式" r:id="rId4" imgW="2654300" imgH="1752600" progId="Equation.3">
                  <p:embed/>
                </p:oleObj>
              </mc:Choice>
              <mc:Fallback>
                <p:oleObj name="方程式" r:id="rId4" imgW="2654300" imgH="175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143000"/>
                        <a:ext cx="7772400" cy="512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300CAF-55AB-4FF3-A7B3-0F5C4E37C98A}" type="slidenum">
              <a:rPr lang="en-US" altLang="zh-TW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Local Minima in a Potential Field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Monotype Sorts" pitchFamily="2" charset="2"/>
              <a:buNone/>
            </a:pPr>
            <a:r>
              <a:rPr lang="en-US" altLang="zh-TW" u="sng"/>
              <a:t>Example of Local Minima</a:t>
            </a:r>
          </a:p>
        </p:txBody>
      </p:sp>
      <p:pic>
        <p:nvPicPr>
          <p:cNvPr id="30725" name="Picture 4" descr="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800"/>
            <a:ext cx="527685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1FF765-579C-4990-9361-50D9E37C156A}" type="slidenum">
              <a:rPr lang="en-US" altLang="zh-TW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534400" cy="914400"/>
          </a:xfrm>
        </p:spPr>
        <p:txBody>
          <a:bodyPr/>
          <a:lstStyle/>
          <a:p>
            <a:pPr>
              <a:defRPr/>
            </a:pPr>
            <a:r>
              <a:rPr lang="en-US" altLang="zh-TW"/>
              <a:t>Position of the Field: Motion Planning</a:t>
            </a:r>
          </a:p>
        </p:txBody>
      </p:sp>
      <p:grpSp>
        <p:nvGrpSpPr>
          <p:cNvPr id="4100" name="Group 4"/>
          <p:cNvGrpSpPr>
            <a:grpSpLocks/>
          </p:cNvGrpSpPr>
          <p:nvPr/>
        </p:nvGrpSpPr>
        <p:grpSpPr bwMode="auto">
          <a:xfrm>
            <a:off x="1600200" y="1295400"/>
            <a:ext cx="6705600" cy="4343400"/>
            <a:chOff x="1728" y="1632"/>
            <a:chExt cx="3360" cy="2064"/>
          </a:xfrm>
        </p:grpSpPr>
        <p:sp>
          <p:nvSpPr>
            <p:cNvPr id="4101" name="Oval 5"/>
            <p:cNvSpPr>
              <a:spLocks noChangeArrowheads="1"/>
            </p:cNvSpPr>
            <p:nvPr/>
          </p:nvSpPr>
          <p:spPr bwMode="auto">
            <a:xfrm>
              <a:off x="1728" y="2064"/>
              <a:ext cx="1776" cy="11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/>
                <a:t>Robotics</a:t>
              </a:r>
            </a:p>
          </p:txBody>
        </p:sp>
        <p:sp>
          <p:nvSpPr>
            <p:cNvPr id="4102" name="Oval 6"/>
            <p:cNvSpPr>
              <a:spLocks noChangeArrowheads="1"/>
            </p:cNvSpPr>
            <p:nvPr/>
          </p:nvSpPr>
          <p:spPr bwMode="auto">
            <a:xfrm>
              <a:off x="2544" y="1632"/>
              <a:ext cx="1344" cy="11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/>
                <a:t>Computer</a:t>
              </a:r>
              <a:br>
                <a:rPr lang="en-US" altLang="zh-TW"/>
              </a:br>
              <a:r>
                <a:rPr lang="en-US" altLang="zh-TW"/>
                <a:t>Graphics</a:t>
              </a:r>
            </a:p>
          </p:txBody>
        </p:sp>
        <p:sp>
          <p:nvSpPr>
            <p:cNvPr id="4103" name="Oval 7"/>
            <p:cNvSpPr>
              <a:spLocks noChangeArrowheads="1"/>
            </p:cNvSpPr>
            <p:nvPr/>
          </p:nvSpPr>
          <p:spPr bwMode="auto">
            <a:xfrm>
              <a:off x="3216" y="2016"/>
              <a:ext cx="1872" cy="12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/>
              <a:r>
                <a:rPr lang="en-US" altLang="zh-TW"/>
                <a:t>Computational</a:t>
              </a:r>
              <a:br>
                <a:rPr lang="en-US" altLang="zh-TW"/>
              </a:br>
              <a:r>
                <a:rPr lang="en-US" altLang="zh-TW"/>
                <a:t>Geometry</a:t>
              </a:r>
            </a:p>
          </p:txBody>
        </p:sp>
        <p:sp>
          <p:nvSpPr>
            <p:cNvPr id="4104" name="Oval 8"/>
            <p:cNvSpPr>
              <a:spLocks noChangeArrowheads="1"/>
            </p:cNvSpPr>
            <p:nvPr/>
          </p:nvSpPr>
          <p:spPr bwMode="auto">
            <a:xfrm>
              <a:off x="2544" y="2544"/>
              <a:ext cx="1440" cy="11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/>
                <a:t>Artificial</a:t>
              </a:r>
              <a:br>
                <a:rPr lang="en-US" altLang="zh-TW"/>
              </a:br>
              <a:r>
                <a:rPr lang="en-US" altLang="zh-TW"/>
                <a:t>Intelligent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A50EF0-948A-4446-A18A-B3A095D4FFC1}" type="slidenum">
              <a:rPr lang="en-US" altLang="zh-TW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Local-Minima-Free Potential (NF1)</a:t>
            </a:r>
          </a:p>
        </p:txBody>
      </p:sp>
      <p:pic>
        <p:nvPicPr>
          <p:cNvPr id="31748" name="Picture 4" descr="41n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74104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97FD6D-3825-415F-A4C0-59CC7094DA19}" type="slidenum">
              <a:rPr lang="en-US" altLang="zh-TW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NF1 Algorithm</a:t>
            </a:r>
          </a:p>
        </p:txBody>
      </p:sp>
      <p:sp>
        <p:nvSpPr>
          <p:cNvPr id="32772" name="AutoShape 4" descr="羊皮紙"/>
          <p:cNvSpPr>
            <a:spLocks noGrp="1" noChangeArrowheads="1"/>
          </p:cNvSpPr>
          <p:nvPr>
            <p:ph type="body" idx="1"/>
          </p:nvPr>
        </p:nvSpPr>
        <p:spPr>
          <a:xfrm>
            <a:off x="685800" y="1257300"/>
            <a:ext cx="8534400" cy="4838700"/>
          </a:xfrm>
          <a:prstGeom prst="roundRect">
            <a:avLst>
              <a:gd name="adj" fmla="val 398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solidFill>
              <a:schemeClr val="tx1"/>
            </a:solidFill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CECECE"/>
            </a:outerShdw>
          </a:effectLst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procedure </a:t>
            </a:r>
            <a:r>
              <a:rPr lang="en-US" altLang="zh-TW" sz="2400">
                <a:latin typeface="Arial" charset="0"/>
              </a:rPr>
              <a:t>NF1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begin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for every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do 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/>
              <a:t>) </a:t>
            </a:r>
            <a:r>
              <a:rPr lang="en-US" altLang="zh-TW" sz="2400" b="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 i="1"/>
              <a:t>M</a:t>
            </a:r>
            <a:r>
              <a:rPr lang="en-US" altLang="zh-TW" sz="2400"/>
              <a:t>; </a:t>
            </a:r>
            <a:r>
              <a:rPr lang="en-US" altLang="zh-TW" sz="2400" i="1"/>
              <a:t>[M is a large number]</a:t>
            </a:r>
            <a:endParaRPr lang="en-US" altLang="zh-TW" sz="2400"/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 baseline="-25000"/>
              <a:t>goal</a:t>
            </a:r>
            <a:r>
              <a:rPr lang="en-US" altLang="zh-TW" sz="2400"/>
              <a:t>) </a:t>
            </a:r>
            <a:r>
              <a:rPr lang="en-US" altLang="zh-TW" sz="2400" b="0">
                <a:latin typeface="新細明體" pitchFamily="18" charset="-120"/>
              </a:rPr>
              <a:t>←</a:t>
            </a:r>
            <a:r>
              <a:rPr lang="en-US" altLang="zh-TW" sz="2400"/>
              <a:t> 0; insert </a:t>
            </a:r>
            <a:r>
              <a:rPr lang="en-US" altLang="zh-TW" sz="2400" i="1"/>
              <a:t>q</a:t>
            </a:r>
            <a:r>
              <a:rPr lang="en-US" altLang="zh-TW" sz="2400" i="1" baseline="-25000"/>
              <a:t>goal</a:t>
            </a:r>
            <a:r>
              <a:rPr lang="en-US" altLang="zh-TW" sz="2400"/>
              <a:t> in  L</a:t>
            </a:r>
            <a:r>
              <a:rPr lang="en-US" altLang="zh-TW" sz="2400" baseline="-25000"/>
              <a:t>0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i="1"/>
              <a:t>	[L</a:t>
            </a:r>
            <a:r>
              <a:rPr lang="en-US" altLang="zh-TW" sz="2400" i="1" baseline="-25000"/>
              <a:t>i</a:t>
            </a:r>
            <a:r>
              <a:rPr lang="en-US" altLang="zh-TW" sz="2400" i="1"/>
              <a:t>, i=0, 1, …, is a list of configurations; it is initially empty]</a:t>
            </a:r>
            <a:endParaRPr lang="en-US" altLang="zh-TW" sz="2400"/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for </a:t>
            </a:r>
            <a:r>
              <a:rPr lang="en-US" altLang="zh-TW" sz="2400" i="1"/>
              <a:t>i</a:t>
            </a:r>
            <a:r>
              <a:rPr lang="en-US" altLang="zh-TW" sz="2400"/>
              <a:t>=0, 1, …, until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</a:t>
            </a:r>
            <a:r>
              <a:rPr lang="en-US" altLang="zh-TW" sz="2400"/>
              <a:t> is empty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for every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</a:t>
            </a:r>
            <a:r>
              <a:rPr lang="en-US" altLang="zh-TW" sz="2400"/>
              <a:t>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for every 1-neighbor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of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if 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) =</a:t>
            </a:r>
            <a:r>
              <a:rPr lang="en-US" altLang="zh-TW" sz="2400" i="1"/>
              <a:t>M</a:t>
            </a:r>
            <a:r>
              <a:rPr lang="en-US" altLang="zh-TW" sz="2400"/>
              <a:t> then 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	begin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		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) </a:t>
            </a:r>
            <a:r>
              <a:rPr lang="en-US" altLang="zh-TW" sz="2400" b="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 i="1"/>
              <a:t>i</a:t>
            </a:r>
            <a:r>
              <a:rPr lang="en-US" altLang="zh-TW" sz="2400"/>
              <a:t>+1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		insert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at the end of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i+1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	end;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end;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091F36-350D-44C6-91B2-A97246425D09}" type="slidenum">
              <a:rPr lang="en-US" altLang="zh-TW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Local-Minima-Free Potential (NF2)</a:t>
            </a:r>
          </a:p>
        </p:txBody>
      </p:sp>
      <p:pic>
        <p:nvPicPr>
          <p:cNvPr id="33796" name="Picture 4" descr="42n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729615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1023C3-620B-4E2C-AB28-C488ADED7A6C}" type="slidenum">
              <a:rPr lang="en-US" altLang="zh-TW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Computing the Distance Map</a:t>
            </a:r>
            <a:br>
              <a:rPr lang="en-US" altLang="zh-TW"/>
            </a:br>
            <a:r>
              <a:rPr lang="en-US" altLang="zh-TW"/>
              <a:t>for NF2 Potential Fields</a:t>
            </a:r>
          </a:p>
        </p:txBody>
      </p:sp>
      <p:sp>
        <p:nvSpPr>
          <p:cNvPr id="34820" name="AutoShape 4" descr="羊皮紙"/>
          <p:cNvSpPr>
            <a:spLocks noGrp="1" noChangeArrowheads="1"/>
          </p:cNvSpPr>
          <p:nvPr>
            <p:ph type="body" idx="1"/>
          </p:nvPr>
        </p:nvSpPr>
        <p:spPr>
          <a:xfrm>
            <a:off x="533400" y="1257300"/>
            <a:ext cx="8839200" cy="5105400"/>
          </a:xfrm>
          <a:prstGeom prst="roundRect">
            <a:avLst>
              <a:gd name="adj" fmla="val 398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solidFill>
              <a:schemeClr val="tx1"/>
            </a:solidFill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CECECE"/>
            </a:outerShdw>
          </a:effectLst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procedure </a:t>
            </a:r>
            <a:r>
              <a:rPr lang="en-US" altLang="zh-TW" sz="2400">
                <a:latin typeface="Arial" charset="0"/>
              </a:rPr>
              <a:t>L1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begin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for every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do 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/>
              <a:t>) </a:t>
            </a:r>
            <a:r>
              <a:rPr lang="en-US" altLang="zh-TW" sz="2400" b="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 i="1"/>
              <a:t>M</a:t>
            </a:r>
            <a:r>
              <a:rPr lang="en-US" altLang="zh-TW" sz="2400"/>
              <a:t>; </a:t>
            </a:r>
            <a:r>
              <a:rPr lang="en-US" altLang="zh-TW" sz="2400" b="0"/>
              <a:t>[</a:t>
            </a:r>
            <a:r>
              <a:rPr lang="en-US" altLang="zh-TW" sz="2400" b="0" i="1"/>
              <a:t>M</a:t>
            </a:r>
            <a:r>
              <a:rPr lang="en-US" altLang="zh-TW" sz="2400" b="0"/>
              <a:t> is a large number]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000" b="0" i="1"/>
              <a:t>	[L</a:t>
            </a:r>
            <a:r>
              <a:rPr lang="en-US" altLang="zh-TW" sz="2000" b="0" i="1" baseline="-25000"/>
              <a:t>i</a:t>
            </a:r>
            <a:r>
              <a:rPr lang="en-US" altLang="zh-TW" sz="2000" b="0" i="1"/>
              <a:t>, i=0, 1, …, is a list of configurations; it is initially empty]</a:t>
            </a:r>
            <a:endParaRPr lang="en-US" altLang="zh-TW" sz="2400" b="0"/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for every </a:t>
            </a:r>
            <a:r>
              <a:rPr lang="en-US" altLang="zh-TW" sz="2400" i="1"/>
              <a:t>q</a:t>
            </a:r>
            <a:r>
              <a:rPr lang="en-US" altLang="zh-TW" sz="2400"/>
              <a:t> in GC\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do 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if there exists a 1-neighbor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of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then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</a:t>
            </a:r>
            <a:r>
              <a:rPr lang="en-US" altLang="zh-TW" sz="2400" i="1"/>
              <a:t>d</a:t>
            </a:r>
            <a:r>
              <a:rPr lang="en-US" altLang="zh-TW" sz="2400" baseline="-25000"/>
              <a:t>1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/>
              <a:t>) </a:t>
            </a:r>
            <a:r>
              <a:rPr lang="en-US" altLang="zh-TW" sz="2400" b="0">
                <a:latin typeface="新細明體" pitchFamily="18" charset="-120"/>
              </a:rPr>
              <a:t>←</a:t>
            </a:r>
            <a:r>
              <a:rPr lang="en-US" altLang="zh-TW" sz="2400"/>
              <a:t> 0;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insert </a:t>
            </a:r>
            <a:r>
              <a:rPr lang="en-US" altLang="zh-TW" sz="2400" i="1"/>
              <a:t>q</a:t>
            </a:r>
            <a:r>
              <a:rPr lang="en-US" altLang="zh-TW" sz="2400"/>
              <a:t> at the end of </a:t>
            </a:r>
            <a:r>
              <a:rPr lang="en-US" altLang="zh-TW" sz="2400" i="1"/>
              <a:t>L</a:t>
            </a:r>
            <a:r>
              <a:rPr lang="en-US" altLang="zh-TW" sz="2400" baseline="-25000"/>
              <a:t>0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for </a:t>
            </a:r>
            <a:r>
              <a:rPr lang="en-US" altLang="zh-TW" sz="2400" i="1"/>
              <a:t>i</a:t>
            </a:r>
            <a:r>
              <a:rPr lang="en-US" altLang="zh-TW" sz="2400"/>
              <a:t>=0, 1, …, until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</a:t>
            </a:r>
            <a:r>
              <a:rPr lang="en-US" altLang="zh-TW" sz="2400"/>
              <a:t> is empty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for every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</a:t>
            </a:r>
            <a:r>
              <a:rPr lang="en-US" altLang="zh-TW" sz="2400"/>
              <a:t>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for every 1-neighbor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of q in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if </a:t>
            </a:r>
            <a:r>
              <a:rPr lang="en-US" altLang="zh-TW" sz="2400" i="1"/>
              <a:t>d</a:t>
            </a:r>
            <a:r>
              <a:rPr lang="en-US" altLang="zh-TW" sz="2400" baseline="-25000"/>
              <a:t>1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) = </a:t>
            </a:r>
            <a:r>
              <a:rPr lang="en-US" altLang="zh-TW" sz="2400" i="1"/>
              <a:t>M</a:t>
            </a:r>
            <a:r>
              <a:rPr lang="en-US" altLang="zh-TW" sz="2400"/>
              <a:t> then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	 </a:t>
            </a:r>
            <a:r>
              <a:rPr lang="en-US" altLang="zh-TW" sz="2400" i="1"/>
              <a:t>d</a:t>
            </a:r>
            <a:r>
              <a:rPr lang="en-US" altLang="zh-TW" sz="2400" baseline="-25000"/>
              <a:t>1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) </a:t>
            </a:r>
            <a:r>
              <a:rPr lang="en-US" altLang="zh-TW" sz="2400" b="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 i="1"/>
              <a:t>i</a:t>
            </a:r>
            <a:r>
              <a:rPr lang="en-US" altLang="zh-TW" sz="2400"/>
              <a:t>+1;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	insert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at the end of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i+1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end;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39A4BA-99CF-4BA7-B9DE-BE8087D61087}" type="slidenum">
              <a:rPr lang="en-US" altLang="zh-TW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Computing the Skeleton</a:t>
            </a:r>
            <a:br>
              <a:rPr lang="en-US" altLang="zh-TW"/>
            </a:br>
            <a:r>
              <a:rPr lang="en-US" altLang="zh-TW"/>
              <a:t>for NF2 Potential Fields</a:t>
            </a:r>
          </a:p>
        </p:txBody>
      </p:sp>
      <p:sp>
        <p:nvSpPr>
          <p:cNvPr id="35844" name="AutoShape 4" descr="羊皮紙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991600" cy="5486400"/>
          </a:xfrm>
          <a:prstGeom prst="roundRect">
            <a:avLst>
              <a:gd name="adj" fmla="val 398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solidFill>
              <a:schemeClr val="tx1"/>
            </a:solidFill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CECECE"/>
            </a:outerShdw>
          </a:effectLst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procedure </a:t>
            </a:r>
            <a:r>
              <a:rPr lang="en-US" altLang="zh-TW" sz="2400">
                <a:latin typeface="Arial" charset="0"/>
              </a:rPr>
              <a:t>SKELETON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begin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for every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do 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/>
              <a:t>) </a:t>
            </a:r>
            <a:r>
              <a:rPr lang="en-US" altLang="zh-TW" sz="240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 i="1"/>
              <a:t>M</a:t>
            </a:r>
            <a:r>
              <a:rPr lang="en-US" altLang="zh-TW" sz="2400"/>
              <a:t>; </a:t>
            </a:r>
            <a:r>
              <a:rPr lang="en-US" altLang="zh-TW" sz="2400" b="0" i="1"/>
              <a:t>[M is a large number]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for every </a:t>
            </a:r>
            <a:r>
              <a:rPr lang="en-US" altLang="zh-TW" sz="2400" i="1"/>
              <a:t>q</a:t>
            </a:r>
            <a:r>
              <a:rPr lang="en-US" altLang="zh-TW" sz="2400"/>
              <a:t> in GC\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do 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if there exists a 1-neighbor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of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then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</a:t>
            </a:r>
            <a:r>
              <a:rPr lang="en-US" altLang="zh-TW" sz="2400" i="1"/>
              <a:t>d</a:t>
            </a:r>
            <a:r>
              <a:rPr lang="en-US" altLang="zh-TW" sz="2400" baseline="-25000"/>
              <a:t>1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/>
              <a:t>) </a:t>
            </a:r>
            <a:r>
              <a:rPr lang="en-US" altLang="zh-TW" sz="2400">
                <a:latin typeface="新細明體" pitchFamily="18" charset="-120"/>
              </a:rPr>
              <a:t>←</a:t>
            </a:r>
            <a:r>
              <a:rPr lang="en-US" altLang="zh-TW" sz="2400"/>
              <a:t> 0; </a:t>
            </a:r>
            <a:r>
              <a:rPr lang="en-US" altLang="zh-TW" sz="2400" i="1" u="sng"/>
              <a:t>O</a:t>
            </a:r>
            <a:r>
              <a:rPr lang="en-US" altLang="zh-TW" sz="2400" u="sng"/>
              <a:t>(</a:t>
            </a:r>
            <a:r>
              <a:rPr lang="en-US" altLang="zh-TW" sz="2400" i="1" u="sng"/>
              <a:t>q</a:t>
            </a:r>
            <a:r>
              <a:rPr lang="en-US" altLang="zh-TW" sz="2400" u="sng"/>
              <a:t>)=</a:t>
            </a:r>
            <a:r>
              <a:rPr lang="en-US" altLang="zh-TW" sz="2400" i="1" u="sng"/>
              <a:t>q</a:t>
            </a:r>
            <a:r>
              <a:rPr lang="en-US" altLang="zh-TW" sz="2400" u="sng"/>
              <a:t>; </a:t>
            </a:r>
            <a:r>
              <a:rPr lang="en-US" altLang="zh-TW" sz="2400" i="1" u="sng"/>
              <a:t>[O is the origin of q]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insert </a:t>
            </a:r>
            <a:r>
              <a:rPr lang="en-US" altLang="zh-TW" sz="2400" i="1"/>
              <a:t>q</a:t>
            </a:r>
            <a:r>
              <a:rPr lang="en-US" altLang="zh-TW" sz="2400"/>
              <a:t> at the end of </a:t>
            </a:r>
            <a:r>
              <a:rPr lang="en-US" altLang="zh-TW" sz="2400" i="1"/>
              <a:t>L</a:t>
            </a:r>
            <a:r>
              <a:rPr lang="en-US" altLang="zh-TW" sz="2400" baseline="-25000"/>
              <a:t>0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for </a:t>
            </a:r>
            <a:r>
              <a:rPr lang="en-US" altLang="zh-TW" sz="2400" i="1"/>
              <a:t>i</a:t>
            </a:r>
            <a:r>
              <a:rPr lang="en-US" altLang="zh-TW" sz="2400"/>
              <a:t>=0, 1, …, until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</a:t>
            </a:r>
            <a:r>
              <a:rPr lang="en-US" altLang="zh-TW" sz="2400"/>
              <a:t> is empty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for every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</a:t>
            </a:r>
            <a:r>
              <a:rPr lang="en-US" altLang="zh-TW" sz="2400"/>
              <a:t>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for every 1-neighbor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of q in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if </a:t>
            </a:r>
            <a:r>
              <a:rPr lang="en-US" altLang="zh-TW" sz="2400" i="1"/>
              <a:t>d</a:t>
            </a:r>
            <a:r>
              <a:rPr lang="en-US" altLang="zh-TW" sz="2400" baseline="-25000"/>
              <a:t>1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) = </a:t>
            </a:r>
            <a:r>
              <a:rPr lang="en-US" altLang="zh-TW" sz="2400" i="1"/>
              <a:t>M</a:t>
            </a:r>
            <a:r>
              <a:rPr lang="en-US" altLang="zh-TW" sz="2400"/>
              <a:t> then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	 </a:t>
            </a:r>
            <a:r>
              <a:rPr lang="en-US" altLang="zh-TW" sz="2400" i="1"/>
              <a:t>d</a:t>
            </a:r>
            <a:r>
              <a:rPr lang="en-US" altLang="zh-TW" sz="2400" baseline="-25000"/>
              <a:t>1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) </a:t>
            </a:r>
            <a:r>
              <a:rPr lang="en-US" altLang="zh-TW" sz="240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 i="1"/>
              <a:t>i</a:t>
            </a:r>
            <a:r>
              <a:rPr lang="en-US" altLang="zh-TW" sz="2400"/>
              <a:t>+1; </a:t>
            </a:r>
            <a:r>
              <a:rPr lang="en-US" altLang="zh-TW" sz="2400" i="1" u="sng"/>
              <a:t>O</a:t>
            </a:r>
            <a:r>
              <a:rPr lang="en-US" altLang="zh-TW" sz="2400" u="sng"/>
              <a:t>(</a:t>
            </a:r>
            <a:r>
              <a:rPr lang="en-US" altLang="zh-TW" sz="2400" i="1" u="sng"/>
              <a:t>q</a:t>
            </a:r>
            <a:r>
              <a:rPr lang="en-US" altLang="zh-TW" sz="2400" i="1" u="sng">
                <a:latin typeface="Verdana" pitchFamily="34" charset="0"/>
              </a:rPr>
              <a:t>’</a:t>
            </a:r>
            <a:r>
              <a:rPr lang="en-US" altLang="zh-TW" sz="2400" u="sng"/>
              <a:t>) </a:t>
            </a:r>
            <a:r>
              <a:rPr lang="en-US" altLang="zh-TW" sz="2400" u="sng">
                <a:latin typeface="新細明體" pitchFamily="18" charset="-120"/>
              </a:rPr>
              <a:t>←</a:t>
            </a:r>
            <a:r>
              <a:rPr lang="en-US" altLang="zh-TW" sz="2400" u="sng"/>
              <a:t> </a:t>
            </a:r>
            <a:r>
              <a:rPr lang="en-US" altLang="zh-TW" sz="2400" i="1" u="sng"/>
              <a:t>O</a:t>
            </a:r>
            <a:r>
              <a:rPr lang="en-US" altLang="zh-TW" sz="2400" u="sng"/>
              <a:t>(</a:t>
            </a:r>
            <a:r>
              <a:rPr lang="en-US" altLang="zh-TW" sz="2400" i="1" u="sng"/>
              <a:t>q</a:t>
            </a:r>
            <a:r>
              <a:rPr lang="en-US" altLang="zh-TW" sz="2400" u="sng"/>
              <a:t>)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	insert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at the end of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i+1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</a:t>
            </a:r>
            <a:r>
              <a:rPr lang="en-US" altLang="zh-TW" sz="2400" u="sng"/>
              <a:t>else if </a:t>
            </a:r>
            <a:r>
              <a:rPr lang="en-US" altLang="zh-TW" sz="2400" i="1" u="sng"/>
              <a:t>d</a:t>
            </a:r>
            <a:r>
              <a:rPr lang="en-US" altLang="zh-TW" sz="2400" u="sng" baseline="-25000"/>
              <a:t>1</a:t>
            </a:r>
            <a:r>
              <a:rPr lang="en-US" altLang="zh-TW" sz="2400" u="sng"/>
              <a:t>(</a:t>
            </a:r>
            <a:r>
              <a:rPr lang="en-US" altLang="zh-TW" sz="2400" i="1" u="sng"/>
              <a:t>O</a:t>
            </a:r>
            <a:r>
              <a:rPr lang="en-US" altLang="zh-TW" sz="2400" u="sng"/>
              <a:t>(</a:t>
            </a:r>
            <a:r>
              <a:rPr lang="en-US" altLang="zh-TW" sz="2400" i="1" u="sng"/>
              <a:t>q</a:t>
            </a:r>
            <a:r>
              <a:rPr lang="en-US" altLang="zh-TW" sz="2400" i="1" u="sng">
                <a:latin typeface="Verdana" pitchFamily="34" charset="0"/>
              </a:rPr>
              <a:t>’</a:t>
            </a:r>
            <a:r>
              <a:rPr lang="en-US" altLang="zh-TW" sz="2400" u="sng"/>
              <a:t>), </a:t>
            </a:r>
            <a:r>
              <a:rPr lang="en-US" altLang="zh-TW" sz="2400" i="1" u="sng"/>
              <a:t>O</a:t>
            </a:r>
            <a:r>
              <a:rPr lang="en-US" altLang="zh-TW" sz="2400" u="sng"/>
              <a:t>(</a:t>
            </a:r>
            <a:r>
              <a:rPr lang="en-US" altLang="zh-TW" sz="2400" i="1" u="sng"/>
              <a:t>q</a:t>
            </a:r>
            <a:r>
              <a:rPr lang="en-US" altLang="zh-TW" sz="2400" u="sng"/>
              <a:t>)) &gt; </a:t>
            </a:r>
            <a:r>
              <a:rPr lang="en-US" altLang="zh-TW" sz="2400" u="sng">
                <a:latin typeface="Symbol" pitchFamily="18" charset="2"/>
              </a:rPr>
              <a:t>a</a:t>
            </a:r>
            <a:r>
              <a:rPr lang="en-US" altLang="zh-TW" sz="2400" u="sng"/>
              <a:t> then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u="sng"/>
              <a:t>					if (</a:t>
            </a:r>
            <a:r>
              <a:rPr lang="en-US" altLang="zh-TW" sz="2400" i="1" u="sng"/>
              <a:t>q</a:t>
            </a:r>
            <a:r>
              <a:rPr lang="en-US" altLang="zh-TW" sz="2400" u="sng"/>
              <a:t> not in </a:t>
            </a:r>
            <a:r>
              <a:rPr lang="en-US" altLang="zh-TW" sz="2400" i="1" u="sng"/>
              <a:t>S</a:t>
            </a:r>
            <a:r>
              <a:rPr lang="en-US" altLang="zh-TW" sz="2400" u="sng"/>
              <a:t>) then insert </a:t>
            </a:r>
            <a:r>
              <a:rPr lang="en-US" altLang="zh-TW" sz="2400" i="1" u="sng"/>
              <a:t>q</a:t>
            </a:r>
            <a:r>
              <a:rPr lang="en-US" altLang="zh-TW" sz="2400" i="1" u="sng">
                <a:latin typeface="Verdana" pitchFamily="34" charset="0"/>
              </a:rPr>
              <a:t>’</a:t>
            </a:r>
            <a:r>
              <a:rPr lang="en-US" altLang="zh-TW" sz="2400" u="sng"/>
              <a:t> in </a:t>
            </a:r>
            <a:r>
              <a:rPr lang="en-US" altLang="zh-TW" sz="2400" i="1" u="sng"/>
              <a:t>S</a:t>
            </a:r>
            <a:r>
              <a:rPr lang="en-US" altLang="zh-TW" sz="2400" u="sng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end;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7ABD47-D13D-4665-A0A6-8091E9F38E14}" type="slidenum">
              <a:rPr lang="en-US" altLang="zh-TW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NF2 Algorithm (I)</a:t>
            </a:r>
          </a:p>
        </p:txBody>
      </p:sp>
      <p:sp>
        <p:nvSpPr>
          <p:cNvPr id="36868" name="AutoShape 4" descr="羊皮紙"/>
          <p:cNvSpPr>
            <a:spLocks noGrp="1" noChangeArrowheads="1"/>
          </p:cNvSpPr>
          <p:nvPr>
            <p:ph type="body" idx="1"/>
          </p:nvPr>
        </p:nvSpPr>
        <p:spPr>
          <a:xfrm>
            <a:off x="990600" y="1143000"/>
            <a:ext cx="7924800" cy="5486400"/>
          </a:xfrm>
          <a:prstGeom prst="roundRect">
            <a:avLst>
              <a:gd name="adj" fmla="val 398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solidFill>
              <a:schemeClr val="tx1"/>
            </a:solidFill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CECECE"/>
            </a:outerShdw>
          </a:effectLst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procedure </a:t>
            </a:r>
            <a:r>
              <a:rPr lang="en-US" altLang="zh-TW" sz="2400">
                <a:latin typeface="Arial" charset="0"/>
              </a:rPr>
              <a:t>NF2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begin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for every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do 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/>
              <a:t>) </a:t>
            </a:r>
            <a:r>
              <a:rPr lang="en-US" altLang="zh-TW" sz="240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 i="1"/>
              <a:t>M</a:t>
            </a:r>
            <a:r>
              <a:rPr lang="en-US" altLang="zh-TW" sz="2400"/>
              <a:t>; </a:t>
            </a:r>
            <a:r>
              <a:rPr lang="en-US" altLang="zh-TW" sz="2400" b="0" i="1"/>
              <a:t>[M is a large number]</a:t>
            </a:r>
            <a:endParaRPr lang="en-US" altLang="zh-TW" sz="2400" b="0"/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insert </a:t>
            </a:r>
            <a:r>
              <a:rPr lang="en-US" altLang="zh-TW" sz="2400" i="1"/>
              <a:t>q</a:t>
            </a:r>
            <a:r>
              <a:rPr lang="en-US" altLang="zh-TW" sz="2400" i="1" baseline="-25000"/>
              <a:t>goal</a:t>
            </a:r>
            <a:r>
              <a:rPr lang="en-US" altLang="zh-TW" sz="2400"/>
              <a:t> in </a:t>
            </a:r>
            <a:r>
              <a:rPr lang="en-US" altLang="zh-TW" sz="2400">
                <a:latin typeface="Symbol" pitchFamily="18" charset="2"/>
              </a:rPr>
              <a:t>s</a:t>
            </a:r>
            <a:r>
              <a:rPr lang="en-US" altLang="zh-TW" sz="2400"/>
              <a:t>; </a:t>
            </a:r>
            <a:r>
              <a:rPr lang="en-US" altLang="zh-TW" sz="2400" i="1"/>
              <a:t>q</a:t>
            </a:r>
            <a:r>
              <a:rPr lang="en-US" altLang="zh-TW" sz="2400"/>
              <a:t> </a:t>
            </a:r>
            <a:r>
              <a:rPr lang="en-US" altLang="zh-TW" sz="240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 i="1"/>
              <a:t>q</a:t>
            </a:r>
            <a:r>
              <a:rPr lang="en-US" altLang="zh-TW" sz="2400" i="1" baseline="-25000"/>
              <a:t>goal</a:t>
            </a:r>
            <a:r>
              <a:rPr lang="en-US" altLang="zh-TW" sz="2400"/>
              <a:t> 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while </a:t>
            </a:r>
            <a:r>
              <a:rPr lang="en-US" altLang="zh-TW" sz="2400" i="1"/>
              <a:t>q</a:t>
            </a:r>
            <a:r>
              <a:rPr lang="en-US" altLang="zh-TW" sz="2400"/>
              <a:t> not in </a:t>
            </a:r>
            <a:r>
              <a:rPr lang="en-US" altLang="zh-TW" sz="2400" i="1"/>
              <a:t>S</a:t>
            </a:r>
            <a:r>
              <a:rPr lang="en-US" altLang="zh-TW" sz="2400"/>
              <a:t>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select a neighbor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having the largest value of  </a:t>
            </a:r>
            <a:r>
              <a:rPr lang="en-US" altLang="zh-TW" sz="2400" i="1"/>
              <a:t>d</a:t>
            </a:r>
            <a:r>
              <a:rPr lang="en-US" altLang="zh-TW" sz="2400" baseline="-25000"/>
              <a:t>1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insert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in </a:t>
            </a:r>
            <a:r>
              <a:rPr lang="en-US" altLang="zh-TW" sz="2400" i="1"/>
              <a:t>S</a:t>
            </a:r>
            <a:r>
              <a:rPr lang="en-US" altLang="zh-TW" sz="2400"/>
              <a:t>; </a:t>
            </a:r>
            <a:r>
              <a:rPr lang="en-US" altLang="zh-TW" sz="2400" i="1"/>
              <a:t>q</a:t>
            </a:r>
            <a:r>
              <a:rPr lang="en-US" altLang="zh-TW" sz="2400"/>
              <a:t> </a:t>
            </a:r>
            <a:r>
              <a:rPr lang="en-US" altLang="zh-TW" sz="240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</a:t>
            </a:r>
            <a:r>
              <a:rPr lang="en-US" altLang="zh-TW" sz="2400" i="1"/>
              <a:t>S</a:t>
            </a:r>
            <a:r>
              <a:rPr lang="en-US" altLang="zh-TW" sz="2400"/>
              <a:t> </a:t>
            </a:r>
            <a:r>
              <a:rPr lang="en-US" altLang="zh-TW" sz="240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>
                <a:latin typeface="Symbol" pitchFamily="18" charset="2"/>
              </a:rPr>
              <a:t>s</a:t>
            </a:r>
            <a:r>
              <a:rPr lang="en-US" altLang="zh-TW" sz="2400" b="0">
                <a:latin typeface="新細明體" pitchFamily="18" charset="-120"/>
              </a:rPr>
              <a:t>∪</a:t>
            </a:r>
            <a:r>
              <a:rPr lang="en-US" altLang="zh-TW" sz="2400" i="1"/>
              <a:t>S;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 baseline="-25000"/>
              <a:t>goal</a:t>
            </a:r>
            <a:r>
              <a:rPr lang="en-US" altLang="zh-TW" sz="2400"/>
              <a:t> ) </a:t>
            </a:r>
            <a:r>
              <a:rPr lang="en-US" altLang="zh-TW" sz="2400">
                <a:latin typeface="新細明體" pitchFamily="18" charset="-120"/>
              </a:rPr>
              <a:t>←</a:t>
            </a:r>
            <a:r>
              <a:rPr lang="en-US" altLang="zh-TW" sz="2400"/>
              <a:t> 0; INSERT(</a:t>
            </a:r>
            <a:r>
              <a:rPr lang="en-US" altLang="zh-TW" sz="2400" i="1"/>
              <a:t>q</a:t>
            </a:r>
            <a:r>
              <a:rPr lang="en-US" altLang="zh-TW" sz="2400" i="1" baseline="-25000"/>
              <a:t>goal</a:t>
            </a:r>
            <a:r>
              <a:rPr lang="en-US" altLang="zh-TW" sz="2400"/>
              <a:t> , </a:t>
            </a:r>
            <a:r>
              <a:rPr lang="en-US" altLang="zh-TW" sz="2400" i="1"/>
              <a:t>Q</a:t>
            </a:r>
            <a:r>
              <a:rPr lang="en-US" altLang="zh-TW" sz="2400"/>
              <a:t>);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while  </a:t>
            </a:r>
            <a:r>
              <a:rPr lang="en-US" altLang="zh-TW" sz="2400" b="0">
                <a:latin typeface="新細明體" pitchFamily="18" charset="-120"/>
              </a:rPr>
              <a:t>┐</a:t>
            </a:r>
            <a:r>
              <a:rPr lang="en-US" altLang="zh-TW" sz="2400">
                <a:latin typeface="Arial" charset="0"/>
              </a:rPr>
              <a:t>EMPTY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/>
              <a:t>) do 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</a:t>
            </a:r>
            <a:r>
              <a:rPr lang="en-US" altLang="zh-TW" sz="2400" i="1"/>
              <a:t>q</a:t>
            </a:r>
            <a:r>
              <a:rPr lang="en-US" altLang="zh-TW" sz="2400"/>
              <a:t> </a:t>
            </a:r>
            <a:r>
              <a:rPr lang="en-US" altLang="zh-TW" sz="2400">
                <a:latin typeface="新細明體" pitchFamily="18" charset="-120"/>
              </a:rPr>
              <a:t>←</a:t>
            </a:r>
            <a:r>
              <a:rPr lang="en-US" altLang="zh-TW" sz="2400"/>
              <a:t> FIRST(</a:t>
            </a:r>
            <a:r>
              <a:rPr lang="en-US" altLang="zh-TW" sz="2400" i="1"/>
              <a:t>Q</a:t>
            </a:r>
            <a:r>
              <a:rPr lang="en-US" altLang="zh-TW" sz="2400"/>
              <a:t>);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insert </a:t>
            </a:r>
            <a:r>
              <a:rPr lang="en-US" altLang="zh-TW" sz="2400" i="1"/>
              <a:t>q</a:t>
            </a:r>
            <a:r>
              <a:rPr lang="en-US" altLang="zh-TW" sz="2400"/>
              <a:t> at the end of </a:t>
            </a:r>
            <a:r>
              <a:rPr lang="en-US" altLang="zh-TW" sz="2400" i="1"/>
              <a:t>L</a:t>
            </a:r>
            <a:r>
              <a:rPr lang="en-US" altLang="zh-TW" sz="2400" baseline="-25000"/>
              <a:t>0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for every </a:t>
            </a:r>
            <a:r>
              <a:rPr lang="en-US" altLang="zh-TW" sz="2400" i="1"/>
              <a:t>m</a:t>
            </a:r>
            <a:r>
              <a:rPr lang="en-US" altLang="zh-TW" sz="2400"/>
              <a:t>-neighbors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of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S</a:t>
            </a:r>
            <a:r>
              <a:rPr lang="en-US" altLang="zh-TW" sz="2400"/>
              <a:t>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if 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)=</a:t>
            </a:r>
            <a:r>
              <a:rPr lang="en-US" altLang="zh-TW" sz="2400" i="1"/>
              <a:t>M</a:t>
            </a:r>
            <a:r>
              <a:rPr lang="en-US" altLang="zh-TW" sz="2400"/>
              <a:t> then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) </a:t>
            </a:r>
            <a:r>
              <a:rPr lang="en-US" altLang="zh-TW" sz="240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/>
              <a:t>)+1;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INSERT(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, </a:t>
            </a:r>
            <a:r>
              <a:rPr lang="en-US" altLang="zh-TW" sz="2400" i="1"/>
              <a:t>Q</a:t>
            </a:r>
            <a:r>
              <a:rPr lang="en-US" altLang="zh-TW" sz="2400"/>
              <a:t>);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55D69-0D11-4EDE-AD7C-7A3236441944}" type="slidenum">
              <a:rPr lang="en-US" altLang="zh-TW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NF2 Algorithm (II)</a:t>
            </a:r>
          </a:p>
        </p:txBody>
      </p:sp>
      <p:sp>
        <p:nvSpPr>
          <p:cNvPr id="37892" name="AutoShape 4" descr="羊皮紙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8382000" cy="4610100"/>
          </a:xfrm>
          <a:prstGeom prst="roundRect">
            <a:avLst>
              <a:gd name="adj" fmla="val 398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solidFill>
              <a:schemeClr val="tx1"/>
            </a:solidFill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CECECE"/>
            </a:outerShdw>
          </a:effectLst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</a:t>
            </a:r>
            <a:r>
              <a:rPr lang="en-US" altLang="zh-TW" sz="2400" b="0" i="1"/>
              <a:t>[at the end of this loop, L</a:t>
            </a:r>
            <a:r>
              <a:rPr lang="en-US" altLang="zh-TW" sz="2400" b="0" i="1" baseline="-25000"/>
              <a:t>0</a:t>
            </a:r>
            <a:r>
              <a:rPr lang="en-US" altLang="zh-TW" sz="2400" b="0" i="1"/>
              <a:t> contains all the configurations in S accessible from q</a:t>
            </a:r>
            <a:r>
              <a:rPr lang="en-US" altLang="zh-TW" sz="2400" b="0" i="1" baseline="-25000"/>
              <a:t>goal</a:t>
            </a:r>
            <a:r>
              <a:rPr lang="en-US" altLang="zh-TW" sz="2400" b="0" i="1"/>
              <a:t> ]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b="0"/>
              <a:t>	</a:t>
            </a:r>
            <a:r>
              <a:rPr lang="en-US" altLang="zh-TW" sz="2400" b="0" i="1"/>
              <a:t>[the following instructions compute U in the rest of the subset of GC</a:t>
            </a:r>
            <a:r>
              <a:rPr lang="en-US" altLang="zh-TW" sz="2400" b="0" i="1" baseline="-25000"/>
              <a:t>free</a:t>
            </a:r>
            <a:r>
              <a:rPr lang="en-US" altLang="zh-TW" sz="2400" b="0" i="1"/>
              <a:t> accessible from q</a:t>
            </a:r>
            <a:r>
              <a:rPr lang="en-US" altLang="zh-TW" sz="2400" b="0" i="1" baseline="-25000"/>
              <a:t>goal</a:t>
            </a:r>
            <a:r>
              <a:rPr lang="en-US" altLang="zh-TW" sz="2400" b="0" i="1"/>
              <a:t> ]</a:t>
            </a:r>
            <a:endParaRPr lang="en-US" altLang="zh-TW" sz="2400" i="1"/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for </a:t>
            </a:r>
            <a:r>
              <a:rPr lang="en-US" altLang="zh-TW" sz="2400" i="1"/>
              <a:t>i</a:t>
            </a:r>
            <a:r>
              <a:rPr lang="en-US" altLang="zh-TW" sz="2400"/>
              <a:t>=0, 1,…until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</a:t>
            </a:r>
            <a:r>
              <a:rPr lang="en-US" altLang="zh-TW" sz="2400"/>
              <a:t> is empty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for every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</a:t>
            </a:r>
            <a:r>
              <a:rPr lang="en-US" altLang="zh-TW" sz="2400"/>
              <a:t>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for every neighbor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of </a:t>
            </a:r>
            <a:r>
              <a:rPr lang="en-US" altLang="zh-TW" sz="2400" i="1"/>
              <a:t>q</a:t>
            </a:r>
            <a:r>
              <a:rPr lang="en-US" altLang="zh-TW" sz="2400"/>
              <a:t> in </a:t>
            </a:r>
            <a:r>
              <a:rPr lang="en-US" altLang="zh-TW" sz="2400" i="1"/>
              <a:t>GC</a:t>
            </a:r>
            <a:r>
              <a:rPr lang="en-US" altLang="zh-TW" sz="2400" i="1" baseline="-25000"/>
              <a:t>free</a:t>
            </a:r>
            <a:r>
              <a:rPr lang="en-US" altLang="zh-TW" sz="2400"/>
              <a:t>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if 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) = </a:t>
            </a:r>
            <a:r>
              <a:rPr lang="en-US" altLang="zh-TW" sz="2400" i="1"/>
              <a:t>M</a:t>
            </a:r>
            <a:r>
              <a:rPr lang="en-US" altLang="zh-TW" sz="2400"/>
              <a:t> then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  begin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	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) </a:t>
            </a:r>
            <a:r>
              <a:rPr lang="en-US" altLang="zh-TW" sz="2400">
                <a:latin typeface="新細明體" pitchFamily="18" charset="-120"/>
              </a:rPr>
              <a:t>←</a:t>
            </a:r>
            <a:r>
              <a:rPr lang="en-US" altLang="zh-TW" sz="2400"/>
              <a:t> </a:t>
            </a:r>
            <a:r>
              <a:rPr lang="en-US" altLang="zh-TW" sz="2400" i="1"/>
              <a:t>U</a:t>
            </a:r>
            <a:r>
              <a:rPr lang="en-US" altLang="zh-TW" sz="2400"/>
              <a:t>(</a:t>
            </a:r>
            <a:r>
              <a:rPr lang="en-US" altLang="zh-TW" sz="2400" i="1"/>
              <a:t>q</a:t>
            </a:r>
            <a:r>
              <a:rPr lang="en-US" altLang="zh-TW" sz="2400"/>
              <a:t>) +1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	insert </a:t>
            </a:r>
            <a:r>
              <a:rPr lang="en-US" altLang="zh-TW" sz="2400" i="1"/>
              <a:t>q</a:t>
            </a:r>
            <a:r>
              <a:rPr lang="en-US" altLang="zh-TW" sz="2400" i="1">
                <a:latin typeface="Verdana" pitchFamily="34" charset="0"/>
              </a:rPr>
              <a:t>’</a:t>
            </a:r>
            <a:r>
              <a:rPr lang="en-US" altLang="zh-TW" sz="2400"/>
              <a:t> at the end of </a:t>
            </a:r>
            <a:r>
              <a:rPr lang="en-US" altLang="zh-TW" sz="2400" i="1"/>
              <a:t>L</a:t>
            </a:r>
            <a:r>
              <a:rPr lang="en-US" altLang="zh-TW" sz="2400" i="1" baseline="-25000"/>
              <a:t>i+1</a:t>
            </a:r>
            <a:r>
              <a:rPr lang="en-US" altLang="zh-TW" sz="240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				  end;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/>
              <a:t>end;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0367E4-BC8F-4EB7-A6E6-4A10632A50E3}" type="slidenum">
              <a:rPr lang="en-US" altLang="zh-TW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Workspace and Configuration Space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610600" cy="1676400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en-US" altLang="zh-TW" sz="2800"/>
              <a:t>Work Space (WS, </a:t>
            </a:r>
            <a:r>
              <a:rPr lang="en-US" altLang="zh-TW" sz="2800" i="1"/>
              <a:t>W</a:t>
            </a:r>
            <a:r>
              <a:rPr lang="en-US" altLang="zh-TW" sz="2800"/>
              <a:t>): </a:t>
            </a:r>
            <a:r>
              <a:rPr lang="en-US" altLang="zh-TW" sz="2800" b="0"/>
              <a:t>the space of the original problem (the real world)</a:t>
            </a:r>
          </a:p>
          <a:p>
            <a:pPr>
              <a:spcBef>
                <a:spcPct val="10000"/>
              </a:spcBef>
            </a:pPr>
            <a:r>
              <a:rPr lang="en-US" altLang="zh-TW" sz="2800"/>
              <a:t>Configuration Space (C-space, </a:t>
            </a:r>
            <a:r>
              <a:rPr lang="en-US" altLang="zh-TW" sz="2800" i="1"/>
              <a:t>C</a:t>
            </a:r>
            <a:r>
              <a:rPr lang="en-US" altLang="zh-TW" sz="2800"/>
              <a:t>):</a:t>
            </a:r>
            <a:r>
              <a:rPr lang="en-US" altLang="zh-TW" sz="2800" b="0"/>
              <a:t> is the parameter space of the problem (more abstract)</a:t>
            </a:r>
          </a:p>
        </p:txBody>
      </p:sp>
      <p:pic>
        <p:nvPicPr>
          <p:cNvPr id="38917" name="Picture 4" descr="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95600"/>
            <a:ext cx="5402263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 Box 5"/>
          <p:cNvSpPr txBox="1">
            <a:spLocks noChangeArrowheads="1"/>
          </p:cNvSpPr>
          <p:nvPr/>
        </p:nvSpPr>
        <p:spPr bwMode="auto">
          <a:xfrm>
            <a:off x="2667000" y="3124200"/>
            <a:ext cx="471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-US" altLang="zh-TW" i="1"/>
              <a:t>W</a:t>
            </a:r>
          </a:p>
        </p:txBody>
      </p:sp>
      <p:sp>
        <p:nvSpPr>
          <p:cNvPr id="38919" name="Text Box 6"/>
          <p:cNvSpPr txBox="1">
            <a:spLocks noChangeArrowheads="1"/>
          </p:cNvSpPr>
          <p:nvPr/>
        </p:nvSpPr>
        <p:spPr bwMode="auto">
          <a:xfrm>
            <a:off x="5029200" y="30480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-US" altLang="zh-TW" i="1"/>
              <a:t>C</a:t>
            </a:r>
          </a:p>
        </p:txBody>
      </p:sp>
      <p:sp>
        <p:nvSpPr>
          <p:cNvPr id="38920" name="Rectangle 7"/>
          <p:cNvSpPr>
            <a:spLocks noChangeArrowheads="1"/>
          </p:cNvSpPr>
          <p:nvPr/>
        </p:nvSpPr>
        <p:spPr bwMode="auto">
          <a:xfrm>
            <a:off x="2209800" y="2895600"/>
            <a:ext cx="2438400" cy="342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921" name="Rectangle 8"/>
          <p:cNvSpPr>
            <a:spLocks noChangeArrowheads="1"/>
          </p:cNvSpPr>
          <p:nvPr/>
        </p:nvSpPr>
        <p:spPr bwMode="auto">
          <a:xfrm>
            <a:off x="4648200" y="2895600"/>
            <a:ext cx="2971800" cy="342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2438400" y="56388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-US" altLang="zh-TW" i="1"/>
              <a:t>A</a:t>
            </a: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3962400" y="52578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-US" altLang="zh-TW" i="1"/>
              <a:t>B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3FCCA-D1A0-497F-9439-3E923FA80D3F}" type="slidenum">
              <a:rPr lang="en-US" altLang="zh-TW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9421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Reference Point on a Robot</a:t>
            </a:r>
          </a:p>
        </p:txBody>
      </p:sp>
      <p:sp>
        <p:nvSpPr>
          <p:cNvPr id="39940" name="Rectangle 2051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43000"/>
            <a:ext cx="4191000" cy="44577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u="sng"/>
              <a:t>Translation only (2DOF)</a:t>
            </a:r>
          </a:p>
        </p:txBody>
      </p:sp>
      <p:grpSp>
        <p:nvGrpSpPr>
          <p:cNvPr id="39941" name="Group 2055"/>
          <p:cNvGrpSpPr>
            <a:grpSpLocks/>
          </p:cNvGrpSpPr>
          <p:nvPr/>
        </p:nvGrpSpPr>
        <p:grpSpPr bwMode="auto">
          <a:xfrm>
            <a:off x="990600" y="1828800"/>
            <a:ext cx="7724775" cy="3810000"/>
            <a:chOff x="624" y="1248"/>
            <a:chExt cx="4866" cy="2400"/>
          </a:xfrm>
        </p:grpSpPr>
        <p:pic>
          <p:nvPicPr>
            <p:cNvPr id="39945" name="Picture 2052" descr="n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1248"/>
              <a:ext cx="2252" cy="2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6" name="Picture 2053" descr="n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1248"/>
              <a:ext cx="2322" cy="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942" name="Rectangle 2054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143000"/>
            <a:ext cx="3886200" cy="46482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u="sng"/>
              <a:t>Rotation as well (3DOF)</a:t>
            </a:r>
          </a:p>
        </p:txBody>
      </p:sp>
      <p:sp>
        <p:nvSpPr>
          <p:cNvPr id="39943" name="Rectangle 2056"/>
          <p:cNvSpPr>
            <a:spLocks noChangeArrowheads="1"/>
          </p:cNvSpPr>
          <p:nvPr/>
        </p:nvSpPr>
        <p:spPr bwMode="auto">
          <a:xfrm>
            <a:off x="762000" y="5715000"/>
            <a:ext cx="4191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Monotype Sorts" pitchFamily="2" charset="2"/>
              <a:buNone/>
            </a:pPr>
            <a:r>
              <a:rPr lang="en-US" altLang="zh-TW" sz="2800" u="sng">
                <a:latin typeface="Times New Roman" pitchFamily="18" charset="0"/>
              </a:rPr>
              <a:t>Translating and rotating in 3-space (</a:t>
            </a:r>
            <a:r>
              <a:rPr lang="en-US" altLang="zh-TW" sz="2800" i="1" u="sng">
                <a:latin typeface="Times New Roman" pitchFamily="18" charset="0"/>
              </a:rPr>
              <a:t>x</a:t>
            </a:r>
            <a:r>
              <a:rPr lang="en-US" altLang="zh-TW" sz="2800" u="sng">
                <a:latin typeface="Times New Roman" pitchFamily="18" charset="0"/>
              </a:rPr>
              <a:t>, </a:t>
            </a:r>
            <a:r>
              <a:rPr lang="en-US" altLang="zh-TW" sz="2800" i="1" u="sng">
                <a:latin typeface="Times New Roman" pitchFamily="18" charset="0"/>
              </a:rPr>
              <a:t>y</a:t>
            </a:r>
            <a:r>
              <a:rPr lang="en-US" altLang="zh-TW" sz="2800" u="sng">
                <a:latin typeface="Times New Roman" pitchFamily="18" charset="0"/>
              </a:rPr>
              <a:t>, </a:t>
            </a:r>
            <a:r>
              <a:rPr lang="en-US" altLang="zh-TW" sz="2800" i="1" u="sng">
                <a:latin typeface="Times New Roman" pitchFamily="18" charset="0"/>
              </a:rPr>
              <a:t>z</a:t>
            </a:r>
            <a:r>
              <a:rPr lang="en-US" altLang="zh-TW" sz="2800" u="sng">
                <a:latin typeface="Times New Roman" pitchFamily="18" charset="0"/>
              </a:rPr>
              <a:t>, </a:t>
            </a:r>
            <a:r>
              <a:rPr lang="en-US" altLang="zh-TW" sz="2800" i="1" u="sng">
                <a:latin typeface="Symbol" pitchFamily="18" charset="2"/>
              </a:rPr>
              <a:t>a</a:t>
            </a:r>
            <a:r>
              <a:rPr lang="en-US" altLang="zh-TW" sz="2800" u="sng">
                <a:latin typeface="Times New Roman" pitchFamily="18" charset="0"/>
              </a:rPr>
              <a:t>, </a:t>
            </a:r>
            <a:r>
              <a:rPr lang="en-US" altLang="zh-TW" sz="2800" i="1" u="sng">
                <a:latin typeface="Symbol" pitchFamily="18" charset="2"/>
              </a:rPr>
              <a:t>b</a:t>
            </a:r>
            <a:r>
              <a:rPr lang="en-US" altLang="zh-TW" sz="2800" u="sng">
                <a:latin typeface="Times New Roman" pitchFamily="18" charset="0"/>
              </a:rPr>
              <a:t>, </a:t>
            </a:r>
            <a:r>
              <a:rPr lang="en-US" altLang="zh-TW" sz="2800" i="1" u="sng">
                <a:latin typeface="Symbol" pitchFamily="18" charset="2"/>
              </a:rPr>
              <a:t>g</a:t>
            </a:r>
            <a:r>
              <a:rPr lang="en-US" altLang="zh-TW" sz="2800" u="sng">
                <a:latin typeface="Times New Roman" pitchFamily="18" charset="0"/>
              </a:rPr>
              <a:t>)</a:t>
            </a:r>
          </a:p>
        </p:txBody>
      </p:sp>
      <p:sp>
        <p:nvSpPr>
          <p:cNvPr id="39944" name="Rectangle 2057"/>
          <p:cNvSpPr>
            <a:spLocks noChangeArrowheads="1"/>
          </p:cNvSpPr>
          <p:nvPr/>
        </p:nvSpPr>
        <p:spPr bwMode="auto">
          <a:xfrm>
            <a:off x="4953000" y="6019800"/>
            <a:ext cx="4343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Monotype Sorts" pitchFamily="2" charset="2"/>
              <a:buNone/>
            </a:pPr>
            <a:r>
              <a:rPr lang="en-US" altLang="zh-TW" sz="2800" u="sng">
                <a:latin typeface="Times New Roman" pitchFamily="18" charset="0"/>
              </a:rPr>
              <a:t>Articulated robot: (</a:t>
            </a:r>
            <a:r>
              <a:rPr lang="en-US" altLang="zh-TW" sz="2800" i="1" u="sng">
                <a:latin typeface="Times New Roman" pitchFamily="18" charset="0"/>
              </a:rPr>
              <a:t>q</a:t>
            </a:r>
            <a:r>
              <a:rPr lang="en-US" altLang="zh-TW" sz="2800" u="sng" baseline="-25000">
                <a:latin typeface="Times New Roman" pitchFamily="18" charset="0"/>
              </a:rPr>
              <a:t>1</a:t>
            </a:r>
            <a:r>
              <a:rPr lang="en-US" altLang="zh-TW" sz="2800" u="sng">
                <a:latin typeface="Times New Roman" pitchFamily="18" charset="0"/>
              </a:rPr>
              <a:t>, </a:t>
            </a:r>
            <a:r>
              <a:rPr lang="en-US" altLang="zh-TW" sz="2800" i="1" u="sng">
                <a:latin typeface="Times New Roman" pitchFamily="18" charset="0"/>
              </a:rPr>
              <a:t>q</a:t>
            </a:r>
            <a:r>
              <a:rPr lang="en-US" altLang="zh-TW" sz="2800" u="sng" baseline="-25000">
                <a:latin typeface="Times New Roman" pitchFamily="18" charset="0"/>
              </a:rPr>
              <a:t>2</a:t>
            </a:r>
            <a:r>
              <a:rPr lang="en-US" altLang="zh-TW" sz="2800" u="sng">
                <a:latin typeface="Times New Roman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E4C53-DE37-4F23-B520-0E8D46912717}" type="slidenum">
              <a:rPr lang="en-US" altLang="zh-TW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Some Definitions and Notations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57300"/>
            <a:ext cx="8534400" cy="5105400"/>
          </a:xfrm>
        </p:spPr>
        <p:txBody>
          <a:bodyPr/>
          <a:lstStyle/>
          <a:p>
            <a:r>
              <a:rPr lang="en-US" altLang="zh-TW" dirty="0"/>
              <a:t>Region of </a:t>
            </a:r>
            <a:r>
              <a:rPr lang="en-US" altLang="zh-TW" i="1" dirty="0"/>
              <a:t>W</a:t>
            </a:r>
            <a:r>
              <a:rPr lang="en-US" altLang="zh-TW" dirty="0"/>
              <a:t> occupied by </a:t>
            </a:r>
            <a:r>
              <a:rPr lang="en-US" altLang="zh-TW" i="1" dirty="0"/>
              <a:t>A</a:t>
            </a:r>
            <a:r>
              <a:rPr lang="en-US" altLang="zh-TW" dirty="0"/>
              <a:t> when at </a:t>
            </a:r>
            <a:r>
              <a:rPr lang="en-US" altLang="zh-TW" i="1" dirty="0"/>
              <a:t>q</a:t>
            </a:r>
            <a:r>
              <a:rPr lang="en-US" altLang="zh-TW" dirty="0"/>
              <a:t>: </a:t>
            </a:r>
            <a:r>
              <a:rPr lang="en-US" altLang="zh-TW" b="0" i="1" dirty="0"/>
              <a:t>A</a:t>
            </a:r>
            <a:r>
              <a:rPr lang="en-US" altLang="zh-TW" b="0" dirty="0"/>
              <a:t>(</a:t>
            </a:r>
            <a:r>
              <a:rPr lang="en-US" altLang="zh-TW" b="0" i="1" dirty="0"/>
              <a:t>q</a:t>
            </a:r>
            <a:r>
              <a:rPr lang="en-US" altLang="zh-TW" b="0" dirty="0"/>
              <a:t>)</a:t>
            </a:r>
          </a:p>
          <a:p>
            <a:r>
              <a:rPr lang="en-US" altLang="zh-TW" dirty="0"/>
              <a:t>Forbidden space (</a:t>
            </a:r>
            <a:r>
              <a:rPr lang="en-US" altLang="zh-TW" i="1" dirty="0" err="1"/>
              <a:t>C</a:t>
            </a:r>
            <a:r>
              <a:rPr lang="en-US" altLang="zh-TW" i="1" baseline="-25000" dirty="0" err="1"/>
              <a:t>forb</a:t>
            </a:r>
            <a:r>
              <a:rPr lang="en-US" altLang="zh-TW" dirty="0"/>
              <a:t>): </a:t>
            </a:r>
            <a:r>
              <a:rPr lang="en-US" altLang="zh-TW" b="0" dirty="0"/>
              <a:t>the set of all points in </a:t>
            </a:r>
            <a:r>
              <a:rPr lang="en-US" altLang="zh-TW" b="0" i="1" dirty="0"/>
              <a:t>C</a:t>
            </a:r>
            <a:r>
              <a:rPr lang="en-US" altLang="zh-TW" b="0" dirty="0"/>
              <a:t> such that the corresponding robot placements in </a:t>
            </a:r>
            <a:r>
              <a:rPr lang="en-US" altLang="zh-TW" b="0" i="1" dirty="0"/>
              <a:t>W</a:t>
            </a:r>
            <a:r>
              <a:rPr lang="en-US" altLang="zh-TW" b="0" dirty="0"/>
              <a:t> intersect with at least one of the obstacles</a:t>
            </a:r>
          </a:p>
          <a:p>
            <a:r>
              <a:rPr lang="en-US" altLang="zh-TW" dirty="0"/>
              <a:t>Free space (</a:t>
            </a:r>
            <a:r>
              <a:rPr lang="en-US" altLang="zh-TW" i="1" dirty="0" err="1"/>
              <a:t>C</a:t>
            </a:r>
            <a:r>
              <a:rPr lang="en-US" altLang="zh-TW" i="1" baseline="-25000" dirty="0" err="1"/>
              <a:t>free</a:t>
            </a:r>
            <a:r>
              <a:rPr lang="en-US" altLang="zh-TW" dirty="0"/>
              <a:t>): </a:t>
            </a:r>
            <a:r>
              <a:rPr lang="en-US" altLang="zh-TW" i="1" dirty="0" err="1"/>
              <a:t>C</a:t>
            </a:r>
            <a:r>
              <a:rPr lang="en-US" altLang="zh-TW" i="1" baseline="-25000" dirty="0" err="1"/>
              <a:t>free</a:t>
            </a:r>
            <a:r>
              <a:rPr lang="en-US" altLang="zh-TW" dirty="0"/>
              <a:t>=</a:t>
            </a:r>
            <a:r>
              <a:rPr lang="en-US" altLang="zh-TW" i="1" dirty="0"/>
              <a:t>C/</a:t>
            </a:r>
            <a:r>
              <a:rPr lang="en-US" altLang="zh-TW" dirty="0"/>
              <a:t> </a:t>
            </a:r>
            <a:r>
              <a:rPr lang="en-US" altLang="zh-TW" i="1" dirty="0" err="1"/>
              <a:t>C</a:t>
            </a:r>
            <a:r>
              <a:rPr lang="en-US" altLang="zh-TW" i="1" baseline="-25000" dirty="0" err="1"/>
              <a:t>forb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Path: </a:t>
            </a:r>
            <a:r>
              <a:rPr lang="en-US" altLang="zh-TW" b="0" dirty="0"/>
              <a:t>a curve through </a:t>
            </a:r>
            <a:r>
              <a:rPr lang="en-US" altLang="zh-TW" b="0" i="1" dirty="0"/>
              <a:t>C</a:t>
            </a:r>
            <a:r>
              <a:rPr lang="en-US" altLang="zh-TW" b="0" dirty="0"/>
              <a:t> moving continuously from one set of parameter values to another</a:t>
            </a:r>
          </a:p>
          <a:p>
            <a:r>
              <a:rPr lang="en-US" altLang="zh-TW" dirty="0"/>
              <a:t>Collision-free Path: </a:t>
            </a:r>
            <a:r>
              <a:rPr lang="en-US" altLang="zh-TW" b="0" dirty="0"/>
              <a:t>a path wholly contained in </a:t>
            </a:r>
            <a:r>
              <a:rPr lang="en-US" altLang="zh-TW" b="0" i="1" dirty="0" err="1"/>
              <a:t>C</a:t>
            </a:r>
            <a:r>
              <a:rPr lang="en-US" altLang="zh-TW" b="0" i="1" baseline="-25000" dirty="0" err="1"/>
              <a:t>free</a:t>
            </a:r>
            <a:r>
              <a:rPr lang="en-US" altLang="zh-TW" b="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0CA86-1FF1-4D2C-BF7C-ED7D4EA170EA}" type="slidenum">
              <a:rPr lang="en-US" altLang="zh-TW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Motivations and Applications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257300"/>
            <a:ext cx="7772400" cy="5105400"/>
          </a:xfrm>
        </p:spPr>
        <p:txBody>
          <a:bodyPr/>
          <a:lstStyle/>
          <a:p>
            <a:r>
              <a:rPr lang="en-US" altLang="zh-TW" dirty="0"/>
              <a:t>To design autonomous robots</a:t>
            </a:r>
          </a:p>
          <a:p>
            <a:pPr lvl="1"/>
            <a:r>
              <a:rPr lang="en-US" altLang="zh-TW" dirty="0"/>
              <a:t>performs actions without being told how</a:t>
            </a:r>
          </a:p>
          <a:p>
            <a:r>
              <a:rPr lang="en-US" altLang="zh-TW" dirty="0"/>
              <a:t>Robot must be able to plan its motion</a:t>
            </a:r>
          </a:p>
          <a:p>
            <a:pPr lvl="1"/>
            <a:r>
              <a:rPr lang="en-US" altLang="zh-TW" dirty="0"/>
              <a:t>has a map of the environment</a:t>
            </a:r>
          </a:p>
          <a:p>
            <a:r>
              <a:rPr lang="en-US" altLang="zh-TW" dirty="0"/>
              <a:t>Applications:</a:t>
            </a:r>
          </a:p>
          <a:p>
            <a:pPr lvl="1">
              <a:spcBef>
                <a:spcPct val="20000"/>
              </a:spcBef>
            </a:pPr>
            <a:r>
              <a:rPr lang="en-US" altLang="zh-TW" dirty="0"/>
              <a:t>Robotics (robot arms/mobile robots)</a:t>
            </a:r>
          </a:p>
          <a:p>
            <a:pPr lvl="1">
              <a:spcBef>
                <a:spcPct val="20000"/>
              </a:spcBef>
            </a:pPr>
            <a:r>
              <a:rPr lang="en-US" altLang="zh-TW" dirty="0"/>
              <a:t>CAD/CAM (maintainability study, assembly)</a:t>
            </a:r>
          </a:p>
          <a:p>
            <a:pPr lvl="1">
              <a:spcBef>
                <a:spcPct val="20000"/>
              </a:spcBef>
            </a:pPr>
            <a:r>
              <a:rPr lang="en-US" altLang="zh-TW" dirty="0"/>
              <a:t>Pipe routing</a:t>
            </a:r>
            <a:r>
              <a:rPr lang="zh-TW" altLang="en-US" dirty="0"/>
              <a:t> </a:t>
            </a:r>
            <a:r>
              <a:rPr lang="zh-TW" altLang="en-US" sz="1800" dirty="0"/>
              <a:t>管線設計</a:t>
            </a:r>
            <a:endParaRPr lang="en-US" altLang="zh-TW" dirty="0"/>
          </a:p>
          <a:p>
            <a:pPr lvl="1">
              <a:spcBef>
                <a:spcPct val="20000"/>
              </a:spcBef>
            </a:pPr>
            <a:r>
              <a:rPr lang="en-US" altLang="zh-TW" dirty="0"/>
              <a:t>Drug design (Molecular computation)</a:t>
            </a:r>
          </a:p>
          <a:p>
            <a:pPr marL="457200" lvl="1" indent="0">
              <a:spcBef>
                <a:spcPct val="20000"/>
              </a:spcBef>
              <a:buNone/>
            </a:pPr>
            <a:r>
              <a:rPr lang="zh-TW" altLang="en-US" sz="1800" dirty="0"/>
              <a:t>藥物設計</a:t>
            </a:r>
            <a:r>
              <a:rPr lang="en-US" altLang="zh-TW" sz="1800" dirty="0"/>
              <a:t>(</a:t>
            </a:r>
            <a:r>
              <a:rPr lang="zh-TW" altLang="en-US" sz="1800" dirty="0"/>
              <a:t>分子計算</a:t>
            </a:r>
            <a:r>
              <a:rPr lang="en-US" altLang="zh-TW" sz="1800" dirty="0"/>
              <a:t>)</a:t>
            </a:r>
          </a:p>
          <a:p>
            <a:pPr lvl="1">
              <a:spcBef>
                <a:spcPct val="20000"/>
              </a:spcBef>
            </a:pPr>
            <a:r>
              <a:rPr lang="zh-TW" altLang="en-US" dirty="0"/>
              <a:t> </a:t>
            </a:r>
            <a:r>
              <a:rPr lang="en-US" altLang="zh-TW" dirty="0"/>
              <a:t>Graphics (Virtual Environments)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8240C-009E-407C-AFE8-657CBDA40875}" type="slidenum">
              <a:rPr lang="en-US" altLang="zh-TW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Obstacle Region in C-Space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219200"/>
            <a:ext cx="8153400" cy="5334000"/>
          </a:xfrm>
        </p:spPr>
        <p:txBody>
          <a:bodyPr/>
          <a:lstStyle/>
          <a:p>
            <a:r>
              <a:rPr lang="en-US" altLang="zh-TW" dirty="0"/>
              <a:t>Obstacles in </a:t>
            </a:r>
            <a:r>
              <a:rPr lang="en-US" altLang="zh-TW" i="1" dirty="0"/>
              <a:t>W</a:t>
            </a:r>
            <a:r>
              <a:rPr lang="en-US" altLang="zh-TW" dirty="0"/>
              <a:t> map to forbidden regions (C-obstacles) in C-space: </a:t>
            </a:r>
          </a:p>
          <a:p>
            <a:pPr algn="ctr">
              <a:buFont typeface="Monotype Sorts" pitchFamily="2" charset="2"/>
              <a:buNone/>
            </a:pPr>
            <a:r>
              <a:rPr lang="en-US" altLang="zh-TW" dirty="0"/>
              <a:t>		</a:t>
            </a:r>
            <a:r>
              <a:rPr lang="en-US" altLang="zh-TW" sz="2800" i="1" dirty="0"/>
              <a:t>CB</a:t>
            </a:r>
            <a:r>
              <a:rPr lang="en-US" altLang="zh-TW" sz="2800" dirty="0"/>
              <a:t>={</a:t>
            </a:r>
            <a:r>
              <a:rPr lang="en-US" altLang="zh-TW" sz="2800" i="1" dirty="0" err="1"/>
              <a:t>q</a:t>
            </a:r>
            <a:r>
              <a:rPr lang="en-US" altLang="zh-TW" sz="2800" dirty="0" err="1"/>
              <a:t>|</a:t>
            </a:r>
            <a:r>
              <a:rPr lang="en-US" altLang="zh-TW" sz="2800" i="1" dirty="0" err="1"/>
              <a:t>A</a:t>
            </a:r>
            <a:r>
              <a:rPr lang="en-US" altLang="zh-TW" sz="2800" dirty="0"/>
              <a:t>(</a:t>
            </a:r>
            <a:r>
              <a:rPr lang="en-US" altLang="zh-TW" sz="2800" i="1" dirty="0"/>
              <a:t>q</a:t>
            </a:r>
            <a:r>
              <a:rPr lang="en-US" altLang="zh-TW" sz="2800" dirty="0"/>
              <a:t>)</a:t>
            </a:r>
            <a:r>
              <a:rPr lang="en-US" altLang="zh-TW" sz="2800" b="0" dirty="0">
                <a:latin typeface="新細明體" pitchFamily="18" charset="-120"/>
              </a:rPr>
              <a:t>∩</a:t>
            </a:r>
            <a:r>
              <a:rPr lang="en-US" altLang="zh-TW" sz="2800" i="1" dirty="0"/>
              <a:t>B</a:t>
            </a:r>
            <a:r>
              <a:rPr lang="en-US" altLang="zh-TW" sz="2800" b="0" dirty="0">
                <a:latin typeface="新細明體" pitchFamily="18" charset="-120"/>
              </a:rPr>
              <a:t>≠</a:t>
            </a:r>
            <a:r>
              <a:rPr lang="en-US" altLang="zh-TW" sz="2800" dirty="0"/>
              <a:t>0}</a:t>
            </a:r>
          </a:p>
          <a:p>
            <a:r>
              <a:rPr lang="en-US" altLang="zh-TW" sz="2800" dirty="0"/>
              <a:t>Example: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pPr>
              <a:spcBef>
                <a:spcPct val="70000"/>
              </a:spcBef>
            </a:pPr>
            <a:r>
              <a:rPr lang="en-US" altLang="zh-TW" sz="2800" dirty="0"/>
              <a:t>Path planning for a dimensioned robot is reduced to path planning for a point in a different space.</a:t>
            </a:r>
          </a:p>
        </p:txBody>
      </p:sp>
      <p:grpSp>
        <p:nvGrpSpPr>
          <p:cNvPr id="41989" name="Group 17"/>
          <p:cNvGrpSpPr>
            <a:grpSpLocks/>
          </p:cNvGrpSpPr>
          <p:nvPr/>
        </p:nvGrpSpPr>
        <p:grpSpPr bwMode="auto">
          <a:xfrm>
            <a:off x="914400" y="3352800"/>
            <a:ext cx="7162800" cy="2152650"/>
            <a:chOff x="576" y="2292"/>
            <a:chExt cx="4512" cy="1356"/>
          </a:xfrm>
        </p:grpSpPr>
        <p:sp>
          <p:nvSpPr>
            <p:cNvPr id="41991" name="Rectangle 4" descr="淺色右斜對角線"/>
            <p:cNvSpPr>
              <a:spLocks noChangeArrowheads="1"/>
            </p:cNvSpPr>
            <p:nvPr/>
          </p:nvSpPr>
          <p:spPr bwMode="auto">
            <a:xfrm>
              <a:off x="1440" y="2544"/>
              <a:ext cx="1200" cy="864"/>
            </a:xfrm>
            <a:prstGeom prst="rect">
              <a:avLst/>
            </a:prstGeom>
            <a:pattFill prst="ltUpDiag">
              <a:fgClr>
                <a:schemeClr val="tx1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992" name="Freeform 5"/>
            <p:cNvSpPr>
              <a:spLocks/>
            </p:cNvSpPr>
            <p:nvPr/>
          </p:nvSpPr>
          <p:spPr bwMode="auto">
            <a:xfrm>
              <a:off x="1104" y="2544"/>
              <a:ext cx="336" cy="240"/>
            </a:xfrm>
            <a:custGeom>
              <a:avLst/>
              <a:gdLst>
                <a:gd name="T0" fmla="*/ 0 w 336"/>
                <a:gd name="T1" fmla="*/ 144 h 240"/>
                <a:gd name="T2" fmla="*/ 96 w 336"/>
                <a:gd name="T3" fmla="*/ 240 h 240"/>
                <a:gd name="T4" fmla="*/ 336 w 336"/>
                <a:gd name="T5" fmla="*/ 0 h 240"/>
                <a:gd name="T6" fmla="*/ 0 w 336"/>
                <a:gd name="T7" fmla="*/ 144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240">
                  <a:moveTo>
                    <a:pt x="0" y="144"/>
                  </a:moveTo>
                  <a:lnTo>
                    <a:pt x="96" y="240"/>
                  </a:lnTo>
                  <a:lnTo>
                    <a:pt x="336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ysDot"/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993" name="Freeform 6"/>
            <p:cNvSpPr>
              <a:spLocks/>
            </p:cNvSpPr>
            <p:nvPr/>
          </p:nvSpPr>
          <p:spPr bwMode="auto">
            <a:xfrm>
              <a:off x="1344" y="2304"/>
              <a:ext cx="336" cy="240"/>
            </a:xfrm>
            <a:custGeom>
              <a:avLst/>
              <a:gdLst>
                <a:gd name="T0" fmla="*/ 0 w 336"/>
                <a:gd name="T1" fmla="*/ 144 h 240"/>
                <a:gd name="T2" fmla="*/ 96 w 336"/>
                <a:gd name="T3" fmla="*/ 240 h 240"/>
                <a:gd name="T4" fmla="*/ 336 w 336"/>
                <a:gd name="T5" fmla="*/ 0 h 240"/>
                <a:gd name="T6" fmla="*/ 0 w 336"/>
                <a:gd name="T7" fmla="*/ 144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240">
                  <a:moveTo>
                    <a:pt x="0" y="144"/>
                  </a:moveTo>
                  <a:lnTo>
                    <a:pt x="96" y="240"/>
                  </a:lnTo>
                  <a:lnTo>
                    <a:pt x="336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ysDot"/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994" name="Freeform 7"/>
            <p:cNvSpPr>
              <a:spLocks/>
            </p:cNvSpPr>
            <p:nvPr/>
          </p:nvSpPr>
          <p:spPr bwMode="auto">
            <a:xfrm>
              <a:off x="2544" y="2304"/>
              <a:ext cx="336" cy="240"/>
            </a:xfrm>
            <a:custGeom>
              <a:avLst/>
              <a:gdLst>
                <a:gd name="T0" fmla="*/ 0 w 336"/>
                <a:gd name="T1" fmla="*/ 144 h 240"/>
                <a:gd name="T2" fmla="*/ 96 w 336"/>
                <a:gd name="T3" fmla="*/ 240 h 240"/>
                <a:gd name="T4" fmla="*/ 336 w 336"/>
                <a:gd name="T5" fmla="*/ 0 h 240"/>
                <a:gd name="T6" fmla="*/ 0 w 336"/>
                <a:gd name="T7" fmla="*/ 144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240">
                  <a:moveTo>
                    <a:pt x="0" y="144"/>
                  </a:moveTo>
                  <a:lnTo>
                    <a:pt x="96" y="240"/>
                  </a:lnTo>
                  <a:lnTo>
                    <a:pt x="336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ysDot"/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995" name="Freeform 8"/>
            <p:cNvSpPr>
              <a:spLocks/>
            </p:cNvSpPr>
            <p:nvPr/>
          </p:nvSpPr>
          <p:spPr bwMode="auto">
            <a:xfrm>
              <a:off x="2640" y="2400"/>
              <a:ext cx="336" cy="240"/>
            </a:xfrm>
            <a:custGeom>
              <a:avLst/>
              <a:gdLst>
                <a:gd name="T0" fmla="*/ 0 w 336"/>
                <a:gd name="T1" fmla="*/ 144 h 240"/>
                <a:gd name="T2" fmla="*/ 96 w 336"/>
                <a:gd name="T3" fmla="*/ 240 h 240"/>
                <a:gd name="T4" fmla="*/ 336 w 336"/>
                <a:gd name="T5" fmla="*/ 0 h 240"/>
                <a:gd name="T6" fmla="*/ 0 w 336"/>
                <a:gd name="T7" fmla="*/ 144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240">
                  <a:moveTo>
                    <a:pt x="0" y="144"/>
                  </a:moveTo>
                  <a:lnTo>
                    <a:pt x="96" y="240"/>
                  </a:lnTo>
                  <a:lnTo>
                    <a:pt x="336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ysDot"/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996" name="Freeform 9"/>
            <p:cNvSpPr>
              <a:spLocks/>
            </p:cNvSpPr>
            <p:nvPr/>
          </p:nvSpPr>
          <p:spPr bwMode="auto">
            <a:xfrm>
              <a:off x="2640" y="3264"/>
              <a:ext cx="336" cy="240"/>
            </a:xfrm>
            <a:custGeom>
              <a:avLst/>
              <a:gdLst>
                <a:gd name="T0" fmla="*/ 0 w 336"/>
                <a:gd name="T1" fmla="*/ 144 h 240"/>
                <a:gd name="T2" fmla="*/ 96 w 336"/>
                <a:gd name="T3" fmla="*/ 240 h 240"/>
                <a:gd name="T4" fmla="*/ 336 w 336"/>
                <a:gd name="T5" fmla="*/ 0 h 240"/>
                <a:gd name="T6" fmla="*/ 0 w 336"/>
                <a:gd name="T7" fmla="*/ 144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240">
                  <a:moveTo>
                    <a:pt x="0" y="144"/>
                  </a:moveTo>
                  <a:lnTo>
                    <a:pt x="96" y="240"/>
                  </a:lnTo>
                  <a:lnTo>
                    <a:pt x="336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ysDot"/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997" name="Freeform 10"/>
            <p:cNvSpPr>
              <a:spLocks/>
            </p:cNvSpPr>
            <p:nvPr/>
          </p:nvSpPr>
          <p:spPr bwMode="auto">
            <a:xfrm>
              <a:off x="2304" y="3408"/>
              <a:ext cx="336" cy="240"/>
            </a:xfrm>
            <a:custGeom>
              <a:avLst/>
              <a:gdLst>
                <a:gd name="T0" fmla="*/ 0 w 336"/>
                <a:gd name="T1" fmla="*/ 144 h 240"/>
                <a:gd name="T2" fmla="*/ 96 w 336"/>
                <a:gd name="T3" fmla="*/ 240 h 240"/>
                <a:gd name="T4" fmla="*/ 336 w 336"/>
                <a:gd name="T5" fmla="*/ 0 h 240"/>
                <a:gd name="T6" fmla="*/ 0 w 336"/>
                <a:gd name="T7" fmla="*/ 144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240">
                  <a:moveTo>
                    <a:pt x="0" y="144"/>
                  </a:moveTo>
                  <a:lnTo>
                    <a:pt x="96" y="240"/>
                  </a:lnTo>
                  <a:lnTo>
                    <a:pt x="336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ysDot"/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998" name="Freeform 11"/>
            <p:cNvSpPr>
              <a:spLocks/>
            </p:cNvSpPr>
            <p:nvPr/>
          </p:nvSpPr>
          <p:spPr bwMode="auto">
            <a:xfrm>
              <a:off x="1104" y="3408"/>
              <a:ext cx="336" cy="240"/>
            </a:xfrm>
            <a:custGeom>
              <a:avLst/>
              <a:gdLst>
                <a:gd name="T0" fmla="*/ 0 w 336"/>
                <a:gd name="T1" fmla="*/ 144 h 240"/>
                <a:gd name="T2" fmla="*/ 96 w 336"/>
                <a:gd name="T3" fmla="*/ 240 h 240"/>
                <a:gd name="T4" fmla="*/ 336 w 336"/>
                <a:gd name="T5" fmla="*/ 0 h 240"/>
                <a:gd name="T6" fmla="*/ 0 w 336"/>
                <a:gd name="T7" fmla="*/ 144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240">
                  <a:moveTo>
                    <a:pt x="0" y="144"/>
                  </a:moveTo>
                  <a:lnTo>
                    <a:pt x="96" y="240"/>
                  </a:lnTo>
                  <a:lnTo>
                    <a:pt x="336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ysDot"/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999" name="Freeform 12"/>
            <p:cNvSpPr>
              <a:spLocks/>
            </p:cNvSpPr>
            <p:nvPr/>
          </p:nvSpPr>
          <p:spPr bwMode="auto">
            <a:xfrm>
              <a:off x="672" y="3072"/>
              <a:ext cx="336" cy="240"/>
            </a:xfrm>
            <a:custGeom>
              <a:avLst/>
              <a:gdLst>
                <a:gd name="T0" fmla="*/ 0 w 336"/>
                <a:gd name="T1" fmla="*/ 144 h 240"/>
                <a:gd name="T2" fmla="*/ 96 w 336"/>
                <a:gd name="T3" fmla="*/ 240 h 240"/>
                <a:gd name="T4" fmla="*/ 336 w 336"/>
                <a:gd name="T5" fmla="*/ 0 h 240"/>
                <a:gd name="T6" fmla="*/ 0 w 336"/>
                <a:gd name="T7" fmla="*/ 144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240">
                  <a:moveTo>
                    <a:pt x="0" y="144"/>
                  </a:moveTo>
                  <a:lnTo>
                    <a:pt x="96" y="240"/>
                  </a:lnTo>
                  <a:lnTo>
                    <a:pt x="336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000" name="Text Box 13"/>
            <p:cNvSpPr txBox="1">
              <a:spLocks noChangeArrowheads="1"/>
            </p:cNvSpPr>
            <p:nvPr/>
          </p:nvSpPr>
          <p:spPr bwMode="auto">
            <a:xfrm>
              <a:off x="576" y="297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A</a:t>
              </a:r>
            </a:p>
          </p:txBody>
        </p:sp>
        <p:sp>
          <p:nvSpPr>
            <p:cNvPr id="42001" name="Freeform 14"/>
            <p:cNvSpPr>
              <a:spLocks/>
            </p:cNvSpPr>
            <p:nvPr/>
          </p:nvSpPr>
          <p:spPr bwMode="auto">
            <a:xfrm>
              <a:off x="1440" y="2292"/>
              <a:ext cx="1536" cy="1116"/>
            </a:xfrm>
            <a:custGeom>
              <a:avLst/>
              <a:gdLst>
                <a:gd name="T0" fmla="*/ 0 w 1536"/>
                <a:gd name="T1" fmla="*/ 252 h 1116"/>
                <a:gd name="T2" fmla="*/ 0 w 1536"/>
                <a:gd name="T3" fmla="*/ 1116 h 1116"/>
                <a:gd name="T4" fmla="*/ 1200 w 1536"/>
                <a:gd name="T5" fmla="*/ 1116 h 1116"/>
                <a:gd name="T6" fmla="*/ 1536 w 1536"/>
                <a:gd name="T7" fmla="*/ 972 h 1116"/>
                <a:gd name="T8" fmla="*/ 1536 w 1536"/>
                <a:gd name="T9" fmla="*/ 108 h 1116"/>
                <a:gd name="T10" fmla="*/ 1446 w 1536"/>
                <a:gd name="T11" fmla="*/ 0 h 1116"/>
                <a:gd name="T12" fmla="*/ 234 w 1536"/>
                <a:gd name="T13" fmla="*/ 0 h 1116"/>
                <a:gd name="T14" fmla="*/ 0 w 1536"/>
                <a:gd name="T15" fmla="*/ 252 h 11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36" h="1116">
                  <a:moveTo>
                    <a:pt x="0" y="252"/>
                  </a:moveTo>
                  <a:lnTo>
                    <a:pt x="0" y="1116"/>
                  </a:lnTo>
                  <a:lnTo>
                    <a:pt x="1200" y="1116"/>
                  </a:lnTo>
                  <a:lnTo>
                    <a:pt x="1536" y="972"/>
                  </a:lnTo>
                  <a:lnTo>
                    <a:pt x="1536" y="108"/>
                  </a:lnTo>
                  <a:lnTo>
                    <a:pt x="1446" y="0"/>
                  </a:lnTo>
                  <a:lnTo>
                    <a:pt x="234" y="0"/>
                  </a:lnTo>
                  <a:lnTo>
                    <a:pt x="0" y="252"/>
                  </a:ln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002" name="Freeform 15"/>
            <p:cNvSpPr>
              <a:spLocks/>
            </p:cNvSpPr>
            <p:nvPr/>
          </p:nvSpPr>
          <p:spPr bwMode="auto">
            <a:xfrm>
              <a:off x="3552" y="2304"/>
              <a:ext cx="1536" cy="1104"/>
            </a:xfrm>
            <a:custGeom>
              <a:avLst/>
              <a:gdLst>
                <a:gd name="T0" fmla="*/ 0 w 1536"/>
                <a:gd name="T1" fmla="*/ 240 h 1104"/>
                <a:gd name="T2" fmla="*/ 0 w 1536"/>
                <a:gd name="T3" fmla="*/ 1104 h 1104"/>
                <a:gd name="T4" fmla="*/ 1200 w 1536"/>
                <a:gd name="T5" fmla="*/ 1104 h 1104"/>
                <a:gd name="T6" fmla="*/ 1536 w 1536"/>
                <a:gd name="T7" fmla="*/ 960 h 1104"/>
                <a:gd name="T8" fmla="*/ 1536 w 1536"/>
                <a:gd name="T9" fmla="*/ 96 h 1104"/>
                <a:gd name="T10" fmla="*/ 1392 w 1536"/>
                <a:gd name="T11" fmla="*/ 0 h 1104"/>
                <a:gd name="T12" fmla="*/ 240 w 1536"/>
                <a:gd name="T13" fmla="*/ 0 h 1104"/>
                <a:gd name="T14" fmla="*/ 0 w 1536"/>
                <a:gd name="T15" fmla="*/ 240 h 11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36" h="1104">
                  <a:moveTo>
                    <a:pt x="0" y="240"/>
                  </a:moveTo>
                  <a:lnTo>
                    <a:pt x="0" y="1104"/>
                  </a:lnTo>
                  <a:lnTo>
                    <a:pt x="1200" y="1104"/>
                  </a:lnTo>
                  <a:lnTo>
                    <a:pt x="1536" y="960"/>
                  </a:lnTo>
                  <a:lnTo>
                    <a:pt x="1536" y="96"/>
                  </a:lnTo>
                  <a:lnTo>
                    <a:pt x="1392" y="0"/>
                  </a:lnTo>
                  <a:lnTo>
                    <a:pt x="240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chemeClr val="folHlink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003" name="Text Box 16"/>
            <p:cNvSpPr txBox="1">
              <a:spLocks noChangeArrowheads="1"/>
            </p:cNvSpPr>
            <p:nvPr/>
          </p:nvSpPr>
          <p:spPr bwMode="auto">
            <a:xfrm>
              <a:off x="4176" y="2688"/>
              <a:ext cx="3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CB</a:t>
              </a:r>
            </a:p>
          </p:txBody>
        </p:sp>
      </p:grpSp>
      <p:sp>
        <p:nvSpPr>
          <p:cNvPr id="41990" name="Oval 18"/>
          <p:cNvSpPr>
            <a:spLocks noChangeArrowheads="1"/>
          </p:cNvSpPr>
          <p:nvPr/>
        </p:nvSpPr>
        <p:spPr bwMode="auto">
          <a:xfrm>
            <a:off x="1524000" y="4572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9A3940-5EA3-4604-9626-8CB15796D77F}" type="slidenum">
              <a:rPr lang="en-US" altLang="zh-TW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Example of C-Space Obstacles</a:t>
            </a:r>
          </a:p>
        </p:txBody>
      </p:sp>
      <p:grpSp>
        <p:nvGrpSpPr>
          <p:cNvPr id="43012" name="Group 7"/>
          <p:cNvGrpSpPr>
            <a:grpSpLocks/>
          </p:cNvGrpSpPr>
          <p:nvPr/>
        </p:nvGrpSpPr>
        <p:grpSpPr bwMode="auto">
          <a:xfrm>
            <a:off x="533400" y="1524000"/>
            <a:ext cx="8534400" cy="3922713"/>
            <a:chOff x="480" y="960"/>
            <a:chExt cx="5376" cy="2471"/>
          </a:xfrm>
        </p:grpSpPr>
        <p:pic>
          <p:nvPicPr>
            <p:cNvPr id="43013" name="Picture 4" descr="n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960"/>
              <a:ext cx="5376" cy="2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4" name="Rectangle 5"/>
            <p:cNvSpPr>
              <a:spLocks noChangeArrowheads="1"/>
            </p:cNvSpPr>
            <p:nvPr/>
          </p:nvSpPr>
          <p:spPr bwMode="auto">
            <a:xfrm>
              <a:off x="576" y="1440"/>
              <a:ext cx="2064" cy="1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015" name="Rectangle 6"/>
            <p:cNvSpPr>
              <a:spLocks noChangeArrowheads="1"/>
            </p:cNvSpPr>
            <p:nvPr/>
          </p:nvSpPr>
          <p:spPr bwMode="auto">
            <a:xfrm>
              <a:off x="3648" y="1440"/>
              <a:ext cx="2112" cy="1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C41FDA-3E86-45BD-8F7D-6D274E51DB30}" type="slidenum">
              <a:rPr lang="en-US" altLang="zh-TW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C-obstacle Region for Rigid Robot Translating in a Plane</a:t>
            </a:r>
          </a:p>
        </p:txBody>
      </p:sp>
      <p:grpSp>
        <p:nvGrpSpPr>
          <p:cNvPr id="44036" name="Group 13"/>
          <p:cNvGrpSpPr>
            <a:grpSpLocks/>
          </p:cNvGrpSpPr>
          <p:nvPr/>
        </p:nvGrpSpPr>
        <p:grpSpPr bwMode="auto">
          <a:xfrm>
            <a:off x="3048000" y="1295400"/>
            <a:ext cx="5867400" cy="5048250"/>
            <a:chOff x="1344" y="816"/>
            <a:chExt cx="3696" cy="3180"/>
          </a:xfrm>
        </p:grpSpPr>
        <p:pic>
          <p:nvPicPr>
            <p:cNvPr id="44047" name="Picture 4" descr="4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816"/>
              <a:ext cx="3696" cy="3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8" name="Rectangle 5"/>
            <p:cNvSpPr>
              <a:spLocks noChangeArrowheads="1"/>
            </p:cNvSpPr>
            <p:nvPr/>
          </p:nvSpPr>
          <p:spPr bwMode="auto">
            <a:xfrm>
              <a:off x="3600" y="3024"/>
              <a:ext cx="480" cy="336"/>
            </a:xfrm>
            <a:prstGeom prst="rect">
              <a:avLst/>
            </a:prstGeom>
            <a:noFill/>
            <a:ln w="12700">
              <a:solidFill>
                <a:srgbClr val="FF3300"/>
              </a:solidFill>
              <a:miter lim="800000"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049" name="Line 6"/>
            <p:cNvSpPr>
              <a:spLocks noChangeShapeType="1"/>
            </p:cNvSpPr>
            <p:nvPr/>
          </p:nvSpPr>
          <p:spPr bwMode="auto">
            <a:xfrm flipH="1" flipV="1">
              <a:off x="3504" y="2784"/>
              <a:ext cx="96" cy="24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050" name="Line 7"/>
            <p:cNvSpPr>
              <a:spLocks noChangeShapeType="1"/>
            </p:cNvSpPr>
            <p:nvPr/>
          </p:nvSpPr>
          <p:spPr bwMode="auto">
            <a:xfrm flipH="1" flipV="1">
              <a:off x="3984" y="2784"/>
              <a:ext cx="96" cy="24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051" name="Line 8"/>
            <p:cNvSpPr>
              <a:spLocks noChangeShapeType="1"/>
            </p:cNvSpPr>
            <p:nvPr/>
          </p:nvSpPr>
          <p:spPr bwMode="auto">
            <a:xfrm flipH="1">
              <a:off x="3312" y="3024"/>
              <a:ext cx="288" cy="43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052" name="Line 9"/>
            <p:cNvSpPr>
              <a:spLocks noChangeShapeType="1"/>
            </p:cNvSpPr>
            <p:nvPr/>
          </p:nvSpPr>
          <p:spPr bwMode="auto">
            <a:xfrm flipH="1">
              <a:off x="3312" y="3360"/>
              <a:ext cx="288" cy="43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053" name="Line 10"/>
            <p:cNvSpPr>
              <a:spLocks noChangeShapeType="1"/>
            </p:cNvSpPr>
            <p:nvPr/>
          </p:nvSpPr>
          <p:spPr bwMode="auto">
            <a:xfrm flipH="1">
              <a:off x="3792" y="3360"/>
              <a:ext cx="288" cy="43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054" name="Line 11"/>
            <p:cNvSpPr>
              <a:spLocks noChangeShapeType="1"/>
            </p:cNvSpPr>
            <p:nvPr/>
          </p:nvSpPr>
          <p:spPr bwMode="auto">
            <a:xfrm>
              <a:off x="4080" y="3360"/>
              <a:ext cx="288" cy="48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055" name="Line 12"/>
            <p:cNvSpPr>
              <a:spLocks noChangeShapeType="1"/>
            </p:cNvSpPr>
            <p:nvPr/>
          </p:nvSpPr>
          <p:spPr bwMode="auto">
            <a:xfrm>
              <a:off x="4080" y="3024"/>
              <a:ext cx="288" cy="48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4037" name="Group 25"/>
          <p:cNvGrpSpPr>
            <a:grpSpLocks/>
          </p:cNvGrpSpPr>
          <p:nvPr/>
        </p:nvGrpSpPr>
        <p:grpSpPr bwMode="auto">
          <a:xfrm>
            <a:off x="1066800" y="3505200"/>
            <a:ext cx="2454275" cy="1752600"/>
            <a:chOff x="672" y="2208"/>
            <a:chExt cx="1546" cy="1104"/>
          </a:xfrm>
        </p:grpSpPr>
        <p:sp>
          <p:nvSpPr>
            <p:cNvPr id="44038" name="Text Box 14"/>
            <p:cNvSpPr txBox="1">
              <a:spLocks noChangeArrowheads="1"/>
            </p:cNvSpPr>
            <p:nvPr/>
          </p:nvSpPr>
          <p:spPr bwMode="auto">
            <a:xfrm>
              <a:off x="672" y="2208"/>
              <a:ext cx="394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v</a:t>
              </a:r>
              <a:r>
                <a:rPr lang="en-US" altLang="zh-TW" baseline="-25000"/>
                <a:t>1</a:t>
              </a:r>
              <a:r>
                <a:rPr lang="en-US" altLang="zh-TW" i="1" baseline="30000"/>
                <a:t>B</a:t>
              </a:r>
              <a:endParaRPr lang="en-US" altLang="zh-TW"/>
            </a:p>
          </p:txBody>
        </p:sp>
        <p:sp>
          <p:nvSpPr>
            <p:cNvPr id="44039" name="Text Box 16"/>
            <p:cNvSpPr txBox="1">
              <a:spLocks noChangeArrowheads="1"/>
            </p:cNvSpPr>
            <p:nvPr/>
          </p:nvSpPr>
          <p:spPr bwMode="auto">
            <a:xfrm>
              <a:off x="1056" y="2208"/>
              <a:ext cx="394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v</a:t>
              </a:r>
              <a:r>
                <a:rPr lang="en-US" altLang="zh-TW" baseline="-25000"/>
                <a:t>2</a:t>
              </a:r>
              <a:r>
                <a:rPr lang="en-US" altLang="zh-TW" i="1" baseline="30000"/>
                <a:t>B</a:t>
              </a:r>
              <a:endParaRPr lang="en-US" altLang="zh-TW"/>
            </a:p>
          </p:txBody>
        </p:sp>
        <p:sp>
          <p:nvSpPr>
            <p:cNvPr id="44040" name="Text Box 17"/>
            <p:cNvSpPr txBox="1">
              <a:spLocks noChangeArrowheads="1"/>
            </p:cNvSpPr>
            <p:nvPr/>
          </p:nvSpPr>
          <p:spPr bwMode="auto">
            <a:xfrm>
              <a:off x="1440" y="2208"/>
              <a:ext cx="394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v</a:t>
              </a:r>
              <a:r>
                <a:rPr lang="en-US" altLang="zh-TW" baseline="-25000"/>
                <a:t>3</a:t>
              </a:r>
              <a:r>
                <a:rPr lang="en-US" altLang="zh-TW" i="1" baseline="30000"/>
                <a:t>B</a:t>
              </a:r>
              <a:endParaRPr lang="en-US" altLang="zh-TW"/>
            </a:p>
          </p:txBody>
        </p:sp>
        <p:sp>
          <p:nvSpPr>
            <p:cNvPr id="44041" name="Text Box 18"/>
            <p:cNvSpPr txBox="1">
              <a:spLocks noChangeArrowheads="1"/>
            </p:cNvSpPr>
            <p:nvPr/>
          </p:nvSpPr>
          <p:spPr bwMode="auto">
            <a:xfrm>
              <a:off x="1824" y="2208"/>
              <a:ext cx="394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v</a:t>
              </a:r>
              <a:r>
                <a:rPr lang="en-US" altLang="zh-TW" baseline="-25000"/>
                <a:t>4</a:t>
              </a:r>
              <a:r>
                <a:rPr lang="en-US" altLang="zh-TW" i="1" baseline="30000"/>
                <a:t>B</a:t>
              </a:r>
              <a:endParaRPr lang="en-US" altLang="zh-TW"/>
            </a:p>
          </p:txBody>
        </p:sp>
        <p:sp>
          <p:nvSpPr>
            <p:cNvPr id="44042" name="Text Box 19"/>
            <p:cNvSpPr txBox="1">
              <a:spLocks noChangeArrowheads="1"/>
            </p:cNvSpPr>
            <p:nvPr/>
          </p:nvSpPr>
          <p:spPr bwMode="auto">
            <a:xfrm>
              <a:off x="672" y="2832"/>
              <a:ext cx="394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v</a:t>
              </a:r>
              <a:r>
                <a:rPr lang="en-US" altLang="zh-TW" baseline="-25000"/>
                <a:t>1</a:t>
              </a:r>
              <a:r>
                <a:rPr lang="en-US" altLang="zh-TW" i="1" baseline="30000"/>
                <a:t>A</a:t>
              </a:r>
              <a:endParaRPr lang="en-US" altLang="zh-TW"/>
            </a:p>
          </p:txBody>
        </p:sp>
        <p:sp>
          <p:nvSpPr>
            <p:cNvPr id="44043" name="Text Box 20"/>
            <p:cNvSpPr txBox="1">
              <a:spLocks noChangeArrowheads="1"/>
            </p:cNvSpPr>
            <p:nvPr/>
          </p:nvSpPr>
          <p:spPr bwMode="auto">
            <a:xfrm>
              <a:off x="1056" y="2832"/>
              <a:ext cx="394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v</a:t>
              </a:r>
              <a:r>
                <a:rPr lang="en-US" altLang="zh-TW" baseline="-25000"/>
                <a:t>2</a:t>
              </a:r>
              <a:r>
                <a:rPr lang="en-US" altLang="zh-TW" i="1" baseline="30000"/>
                <a:t>A</a:t>
              </a:r>
              <a:endParaRPr lang="en-US" altLang="zh-TW"/>
            </a:p>
          </p:txBody>
        </p:sp>
        <p:sp>
          <p:nvSpPr>
            <p:cNvPr id="44044" name="Text Box 21"/>
            <p:cNvSpPr txBox="1">
              <a:spLocks noChangeArrowheads="1"/>
            </p:cNvSpPr>
            <p:nvPr/>
          </p:nvSpPr>
          <p:spPr bwMode="auto">
            <a:xfrm>
              <a:off x="1440" y="2832"/>
              <a:ext cx="394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v</a:t>
              </a:r>
              <a:r>
                <a:rPr lang="en-US" altLang="zh-TW" baseline="-25000"/>
                <a:t>3</a:t>
              </a:r>
              <a:r>
                <a:rPr lang="en-US" altLang="zh-TW" i="1" baseline="30000"/>
                <a:t>A</a:t>
              </a:r>
              <a:endParaRPr lang="en-US" altLang="zh-TW"/>
            </a:p>
          </p:txBody>
        </p:sp>
        <p:sp>
          <p:nvSpPr>
            <p:cNvPr id="44045" name="Line 23"/>
            <p:cNvSpPr>
              <a:spLocks noChangeShapeType="1"/>
            </p:cNvSpPr>
            <p:nvPr/>
          </p:nvSpPr>
          <p:spPr bwMode="auto">
            <a:xfrm flipV="1">
              <a:off x="864" y="2496"/>
              <a:ext cx="0" cy="19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046" name="Line 24"/>
            <p:cNvSpPr>
              <a:spLocks noChangeShapeType="1"/>
            </p:cNvSpPr>
            <p:nvPr/>
          </p:nvSpPr>
          <p:spPr bwMode="auto">
            <a:xfrm flipV="1">
              <a:off x="1248" y="3120"/>
              <a:ext cx="0" cy="192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6AB8BD-FAFA-42E2-A04D-982BA7925984}" type="slidenum">
              <a:rPr lang="en-US" altLang="zh-TW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C-Obstacle for Rigid Robot Translating and Rotating in a Plane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Compute a slice for each given </a:t>
            </a:r>
            <a:r>
              <a:rPr lang="en-US" altLang="zh-TW">
                <a:latin typeface="Symbol" pitchFamily="18" charset="2"/>
              </a:rPr>
              <a:t>q</a:t>
            </a:r>
            <a:r>
              <a:rPr lang="en-US" altLang="zh-TW"/>
              <a:t>.</a:t>
            </a:r>
          </a:p>
        </p:txBody>
      </p:sp>
      <p:grpSp>
        <p:nvGrpSpPr>
          <p:cNvPr id="45061" name="Group 8"/>
          <p:cNvGrpSpPr>
            <a:grpSpLocks/>
          </p:cNvGrpSpPr>
          <p:nvPr/>
        </p:nvGrpSpPr>
        <p:grpSpPr bwMode="auto">
          <a:xfrm>
            <a:off x="609600" y="2057400"/>
            <a:ext cx="8915400" cy="3238500"/>
            <a:chOff x="240" y="1056"/>
            <a:chExt cx="5616" cy="2040"/>
          </a:xfrm>
        </p:grpSpPr>
        <p:pic>
          <p:nvPicPr>
            <p:cNvPr id="45062" name="Picture 6" descr="50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056"/>
              <a:ext cx="3264" cy="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3" name="Picture 7" descr="50A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056"/>
              <a:ext cx="2352" cy="2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0D29FD-8947-4ACF-BFD6-D1F7DA76630B}" type="slidenum">
              <a:rPr lang="en-US" altLang="zh-TW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C-obstacle Regions </a:t>
            </a:r>
            <a:br>
              <a:rPr lang="en-US" altLang="zh-TW"/>
            </a:br>
            <a:r>
              <a:rPr lang="en-US" altLang="zh-TW"/>
              <a:t>for Articulated Robot</a:t>
            </a:r>
          </a:p>
        </p:txBody>
      </p:sp>
      <p:pic>
        <p:nvPicPr>
          <p:cNvPr id="46084" name="Picture 6" descr="armob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599488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86240E-6B1D-4474-8588-0E744E6848A4}" type="slidenum">
              <a:rPr lang="en-US" altLang="zh-TW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Design Guidelines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57300"/>
            <a:ext cx="8534400" cy="5105400"/>
          </a:xfrm>
        </p:spPr>
        <p:txBody>
          <a:bodyPr/>
          <a:lstStyle/>
          <a:p>
            <a:r>
              <a:rPr lang="en-US" altLang="zh-TW"/>
              <a:t>Previous observations suggest:</a:t>
            </a:r>
          </a:p>
          <a:p>
            <a:pPr lvl="1"/>
            <a:r>
              <a:rPr lang="en-US" altLang="zh-TW"/>
              <a:t>The design of efficient complete planners for few degrees of freedom.</a:t>
            </a:r>
          </a:p>
          <a:p>
            <a:pPr lvl="1"/>
            <a:r>
              <a:rPr lang="en-US" altLang="zh-TW"/>
              <a:t>The design of planners trades a limited amount of completeness for a major gain in computational efficiency.</a:t>
            </a:r>
          </a:p>
          <a:p>
            <a:r>
              <a:rPr lang="en-US" altLang="zh-TW"/>
              <a:t>Example of weaker completeness: </a:t>
            </a:r>
            <a:r>
              <a:rPr lang="en-US" altLang="zh-TW" b="0"/>
              <a:t>probabilistic completeness, </a:t>
            </a:r>
            <a:br>
              <a:rPr lang="en-US" altLang="zh-TW" b="0"/>
            </a:br>
            <a:r>
              <a:rPr lang="en-US" altLang="zh-TW" b="0"/>
              <a:t>resolution completeness.</a:t>
            </a:r>
          </a:p>
          <a:p>
            <a:pPr lvl="1"/>
            <a:r>
              <a:rPr lang="en-US" altLang="zh-TW"/>
              <a:t>The design of heuristic, possibly incomplete, but practically efficient planners.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02063B-E469-450C-B22A-979523161BD0}" type="slidenum">
              <a:rPr lang="en-US" altLang="zh-TW"/>
              <a:pPr>
                <a:defRPr/>
              </a:pPr>
              <a:t>46</a:t>
            </a:fld>
            <a:endParaRPr lang="en-US" altLang="zh-TW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Artificial Potential Fields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57300"/>
            <a:ext cx="8839200" cy="5105400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en-US" altLang="zh-TW" dirty="0"/>
              <a:t>Computing local-minima-free potentials in C-spaces having more than 3 or 4 dimensions is very time-consuming and impractical.</a:t>
            </a:r>
          </a:p>
          <a:p>
            <a:pPr lvl="1">
              <a:spcBef>
                <a:spcPct val="10000"/>
              </a:spcBef>
            </a:pPr>
            <a:r>
              <a:rPr lang="en-US" altLang="zh-TW" dirty="0"/>
              <a:t>Use heuristic for generating PF with few and/or small local minima.</a:t>
            </a:r>
          </a:p>
          <a:p>
            <a:pPr>
              <a:spcBef>
                <a:spcPct val="10000"/>
              </a:spcBef>
            </a:pPr>
            <a:r>
              <a:rPr lang="en-US" altLang="zh-TW" dirty="0"/>
              <a:t>Precomputation:</a:t>
            </a:r>
          </a:p>
          <a:p>
            <a:pPr lvl="1">
              <a:spcBef>
                <a:spcPct val="10000"/>
              </a:spcBef>
            </a:pPr>
            <a:r>
              <a:rPr lang="en-US" altLang="zh-TW" dirty="0"/>
              <a:t>Select </a:t>
            </a:r>
            <a:r>
              <a:rPr lang="en-US" altLang="zh-TW" i="1" dirty="0"/>
              <a:t>s</a:t>
            </a:r>
            <a:r>
              <a:rPr lang="en-US" altLang="zh-TW" dirty="0"/>
              <a:t> control point </a:t>
            </a:r>
            <a:r>
              <a:rPr lang="en-US" altLang="zh-TW" i="1" dirty="0"/>
              <a:t>p</a:t>
            </a:r>
            <a:r>
              <a:rPr lang="en-US" altLang="zh-TW" i="1" baseline="-25000" dirty="0"/>
              <a:t>i</a:t>
            </a:r>
            <a:r>
              <a:rPr lang="en-US" altLang="zh-TW" dirty="0"/>
              <a:t> in </a:t>
            </a:r>
            <a:r>
              <a:rPr lang="en-US" altLang="zh-TW" i="1" dirty="0"/>
              <a:t>A.</a:t>
            </a:r>
            <a:endParaRPr lang="en-US" altLang="zh-TW" dirty="0"/>
          </a:p>
          <a:p>
            <a:pPr lvl="1">
              <a:spcBef>
                <a:spcPct val="10000"/>
              </a:spcBef>
            </a:pPr>
            <a:r>
              <a:rPr lang="en-US" altLang="zh-TW" dirty="0"/>
              <a:t>For every point </a:t>
            </a:r>
            <a:r>
              <a:rPr lang="en-US" altLang="zh-TW" i="1" dirty="0"/>
              <a:t>p</a:t>
            </a:r>
            <a:r>
              <a:rPr lang="en-US" altLang="zh-TW" i="1" baseline="-25000" dirty="0"/>
              <a:t>i</a:t>
            </a:r>
            <a:r>
              <a:rPr lang="en-US" altLang="zh-TW" dirty="0"/>
              <a:t> compute a local-minimum-free potential </a:t>
            </a:r>
            <a:r>
              <a:rPr lang="en-US" altLang="zh-TW" i="1" dirty="0"/>
              <a:t>V</a:t>
            </a:r>
            <a:r>
              <a:rPr lang="en-US" altLang="zh-TW" i="1" baseline="-25000" dirty="0"/>
              <a:t>i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) over the workspace, with a global minimum at </a:t>
            </a:r>
            <a:r>
              <a:rPr lang="en-US" altLang="zh-TW" i="1" dirty="0"/>
              <a:t>p</a:t>
            </a:r>
            <a:r>
              <a:rPr lang="en-US" altLang="zh-TW" i="1" baseline="-25000" dirty="0"/>
              <a:t>i</a:t>
            </a:r>
            <a:r>
              <a:rPr lang="en-US" altLang="zh-TW" dirty="0"/>
              <a:t>(</a:t>
            </a:r>
            <a:r>
              <a:rPr lang="en-US" altLang="zh-TW" i="1" dirty="0" err="1"/>
              <a:t>q</a:t>
            </a:r>
            <a:r>
              <a:rPr lang="en-US" altLang="zh-TW" i="1" baseline="-25000" dirty="0" err="1"/>
              <a:t>goal</a:t>
            </a:r>
            <a:r>
              <a:rPr lang="en-US" altLang="zh-TW" dirty="0"/>
              <a:t>).</a:t>
            </a:r>
          </a:p>
          <a:p>
            <a:pPr>
              <a:spcBef>
                <a:spcPct val="10000"/>
              </a:spcBef>
            </a:pPr>
            <a:r>
              <a:rPr lang="en-US" altLang="zh-TW" dirty="0"/>
              <a:t>During search: </a:t>
            </a:r>
            <a:r>
              <a:rPr lang="en-US" altLang="zh-TW" b="0" dirty="0"/>
              <a:t>compute </a:t>
            </a:r>
            <a:r>
              <a:rPr lang="en-US" altLang="zh-TW" b="0" i="1" u="sng" dirty="0"/>
              <a:t>arbitration function</a:t>
            </a:r>
            <a:r>
              <a:rPr lang="en-US" altLang="zh-TW" b="0" dirty="0"/>
              <a:t> G:</a:t>
            </a:r>
            <a:endParaRPr lang="en-US" altLang="zh-TW" dirty="0"/>
          </a:p>
          <a:p>
            <a:pPr lvl="1">
              <a:spcBef>
                <a:spcPct val="10000"/>
              </a:spcBef>
            </a:pPr>
            <a:r>
              <a:rPr lang="en-US" altLang="zh-TW" dirty="0"/>
              <a:t>U(q) = </a:t>
            </a:r>
            <a:r>
              <a:rPr lang="en-US" altLang="zh-TW" i="1" dirty="0"/>
              <a:t>G</a:t>
            </a:r>
            <a:r>
              <a:rPr lang="en-US" altLang="zh-TW" dirty="0"/>
              <a:t>(</a:t>
            </a:r>
            <a:r>
              <a:rPr lang="en-US" altLang="zh-TW" i="1" dirty="0"/>
              <a:t>V</a:t>
            </a:r>
            <a:r>
              <a:rPr lang="en-US" altLang="zh-TW" baseline="-25000" dirty="0"/>
              <a:t>1</a:t>
            </a:r>
            <a:r>
              <a:rPr lang="en-US" altLang="zh-TW" dirty="0"/>
              <a:t>(</a:t>
            </a:r>
            <a:r>
              <a:rPr lang="en-US" altLang="zh-TW" i="1" dirty="0"/>
              <a:t>p</a:t>
            </a:r>
            <a:r>
              <a:rPr lang="en-US" altLang="zh-TW" baseline="-25000" dirty="0"/>
              <a:t>1</a:t>
            </a:r>
            <a:r>
              <a:rPr lang="en-US" altLang="zh-TW" dirty="0"/>
              <a:t>(</a:t>
            </a:r>
            <a:r>
              <a:rPr lang="en-US" altLang="zh-TW" i="1" dirty="0"/>
              <a:t>q</a:t>
            </a:r>
            <a:r>
              <a:rPr lang="en-US" altLang="zh-TW" dirty="0"/>
              <a:t>), …, </a:t>
            </a:r>
            <a:r>
              <a:rPr lang="en-US" altLang="zh-TW" i="1" dirty="0"/>
              <a:t>V</a:t>
            </a:r>
            <a:r>
              <a:rPr lang="en-US" altLang="zh-TW" i="1" baseline="-25000" dirty="0"/>
              <a:t>s</a:t>
            </a:r>
            <a:r>
              <a:rPr lang="en-US" altLang="zh-TW" dirty="0"/>
              <a:t>( </a:t>
            </a:r>
            <a:r>
              <a:rPr lang="en-US" altLang="zh-TW" i="1" dirty="0" err="1"/>
              <a:t>p</a:t>
            </a:r>
            <a:r>
              <a:rPr lang="en-US" altLang="zh-TW" i="1" baseline="-25000" dirty="0" err="1"/>
              <a:t>s</a:t>
            </a:r>
            <a:r>
              <a:rPr lang="en-US" altLang="zh-TW" dirty="0"/>
              <a:t>(</a:t>
            </a:r>
            <a:r>
              <a:rPr lang="en-US" altLang="zh-TW" i="1" dirty="0"/>
              <a:t>q</a:t>
            </a:r>
            <a:r>
              <a:rPr lang="en-US" altLang="zh-TW" dirty="0"/>
              <a:t>)))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D9C640-D796-48A5-BF2D-7273B5E23997}" type="slidenum">
              <a:rPr lang="en-US" altLang="zh-TW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Examples of Arbitration Functions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10000"/>
              </a:spcBef>
            </a:pPr>
            <a:r>
              <a:rPr lang="en-US" altLang="zh-TW"/>
              <a:t>U(q) = </a:t>
            </a:r>
            <a:r>
              <a:rPr lang="en-US" altLang="zh-TW" i="1"/>
              <a:t>V</a:t>
            </a:r>
            <a:r>
              <a:rPr lang="en-US" altLang="zh-TW" baseline="-25000"/>
              <a:t>1</a:t>
            </a:r>
            <a:r>
              <a:rPr lang="en-US" altLang="zh-TW"/>
              <a:t>(</a:t>
            </a:r>
            <a:r>
              <a:rPr lang="en-US" altLang="zh-TW" i="1"/>
              <a:t>p</a:t>
            </a:r>
            <a:r>
              <a:rPr lang="en-US" altLang="zh-TW" baseline="-25000"/>
              <a:t>1</a:t>
            </a:r>
            <a:r>
              <a:rPr lang="en-US" altLang="zh-TW"/>
              <a:t>(</a:t>
            </a:r>
            <a:r>
              <a:rPr lang="en-US" altLang="zh-TW" i="1"/>
              <a:t>q</a:t>
            </a:r>
            <a:r>
              <a:rPr lang="en-US" altLang="zh-TW"/>
              <a:t>))+0.1 </a:t>
            </a:r>
            <a:r>
              <a:rPr lang="en-US" altLang="zh-TW" i="1"/>
              <a:t>V</a:t>
            </a:r>
            <a:r>
              <a:rPr lang="en-US" altLang="zh-TW" baseline="-25000"/>
              <a:t>2</a:t>
            </a:r>
            <a:r>
              <a:rPr lang="en-US" altLang="zh-TW"/>
              <a:t>(</a:t>
            </a:r>
            <a:r>
              <a:rPr lang="en-US" altLang="zh-TW" i="1"/>
              <a:t>p</a:t>
            </a:r>
            <a:r>
              <a:rPr lang="en-US" altLang="zh-TW" baseline="-25000"/>
              <a:t>2</a:t>
            </a:r>
            <a:r>
              <a:rPr lang="en-US" altLang="zh-TW"/>
              <a:t>(</a:t>
            </a:r>
            <a:r>
              <a:rPr lang="en-US" altLang="zh-TW" i="1"/>
              <a:t>q</a:t>
            </a:r>
            <a:r>
              <a:rPr lang="en-US" altLang="zh-TW"/>
              <a:t>))</a:t>
            </a:r>
          </a:p>
          <a:p>
            <a:pPr>
              <a:spcBef>
                <a:spcPct val="10000"/>
              </a:spcBef>
            </a:pPr>
            <a:endParaRPr lang="en-US" altLang="zh-TW"/>
          </a:p>
          <a:p>
            <a:pPr>
              <a:spcBef>
                <a:spcPct val="10000"/>
              </a:spcBef>
            </a:pPr>
            <a:endParaRPr lang="en-US" altLang="zh-TW"/>
          </a:p>
          <a:p>
            <a:pPr>
              <a:spcBef>
                <a:spcPct val="10000"/>
              </a:spcBef>
            </a:pPr>
            <a:r>
              <a:rPr lang="en-US" altLang="zh-TW"/>
              <a:t>U(q) = </a:t>
            </a:r>
            <a:r>
              <a:rPr lang="en-US" altLang="zh-TW" i="1"/>
              <a:t>V</a:t>
            </a:r>
            <a:r>
              <a:rPr lang="en-US" altLang="zh-TW"/>
              <a:t>(</a:t>
            </a:r>
            <a:r>
              <a:rPr lang="en-US" altLang="zh-TW" i="1"/>
              <a:t>p</a:t>
            </a:r>
            <a:r>
              <a:rPr lang="en-US" altLang="zh-TW"/>
              <a:t>(</a:t>
            </a:r>
            <a:r>
              <a:rPr lang="en-US" altLang="zh-TW" i="1"/>
              <a:t>q</a:t>
            </a:r>
            <a:r>
              <a:rPr lang="en-US" altLang="zh-TW"/>
              <a:t>))</a:t>
            </a:r>
          </a:p>
          <a:p>
            <a:pPr>
              <a:spcBef>
                <a:spcPct val="10000"/>
              </a:spcBef>
            </a:pPr>
            <a:endParaRPr lang="en-US" altLang="zh-TW"/>
          </a:p>
          <a:p>
            <a:pPr>
              <a:spcBef>
                <a:spcPct val="10000"/>
              </a:spcBef>
            </a:pPr>
            <a:endParaRPr lang="en-US" altLang="zh-TW"/>
          </a:p>
          <a:p>
            <a:pPr>
              <a:spcBef>
                <a:spcPct val="10000"/>
              </a:spcBef>
            </a:pPr>
            <a:endParaRPr lang="en-US" altLang="zh-TW"/>
          </a:p>
          <a:p>
            <a:pPr>
              <a:spcBef>
                <a:spcPct val="10000"/>
              </a:spcBef>
            </a:pPr>
            <a:endParaRPr lang="en-US" altLang="zh-TW"/>
          </a:p>
          <a:p>
            <a:pPr>
              <a:spcBef>
                <a:spcPct val="10000"/>
              </a:spcBef>
            </a:pPr>
            <a:r>
              <a:rPr lang="en-US" altLang="zh-TW"/>
              <a:t>U(q) = max{</a:t>
            </a:r>
            <a:r>
              <a:rPr lang="en-US" altLang="zh-TW" i="1"/>
              <a:t>V</a:t>
            </a:r>
            <a:r>
              <a:rPr lang="en-US" altLang="zh-TW" baseline="-25000"/>
              <a:t>1</a:t>
            </a:r>
            <a:r>
              <a:rPr lang="en-US" altLang="zh-TW"/>
              <a:t>(</a:t>
            </a:r>
            <a:r>
              <a:rPr lang="en-US" altLang="zh-TW" i="1"/>
              <a:t>p</a:t>
            </a:r>
            <a:r>
              <a:rPr lang="en-US" altLang="zh-TW" baseline="-25000"/>
              <a:t>1</a:t>
            </a:r>
            <a:r>
              <a:rPr lang="en-US" altLang="zh-TW"/>
              <a:t>(</a:t>
            </a:r>
            <a:r>
              <a:rPr lang="en-US" altLang="zh-TW" i="1"/>
              <a:t>q</a:t>
            </a:r>
            <a:r>
              <a:rPr lang="en-US" altLang="zh-TW"/>
              <a:t>)), </a:t>
            </a:r>
            <a:r>
              <a:rPr lang="en-US" altLang="zh-TW" i="1"/>
              <a:t>V</a:t>
            </a:r>
            <a:r>
              <a:rPr lang="en-US" altLang="zh-TW" baseline="-25000"/>
              <a:t>2</a:t>
            </a:r>
            <a:r>
              <a:rPr lang="en-US" altLang="zh-TW"/>
              <a:t>(</a:t>
            </a:r>
            <a:r>
              <a:rPr lang="en-US" altLang="zh-TW" i="1"/>
              <a:t>p</a:t>
            </a:r>
            <a:r>
              <a:rPr lang="en-US" altLang="zh-TW" baseline="-25000"/>
              <a:t>2</a:t>
            </a:r>
            <a:r>
              <a:rPr lang="en-US" altLang="zh-TW"/>
              <a:t>(</a:t>
            </a:r>
            <a:r>
              <a:rPr lang="en-US" altLang="zh-TW" i="1"/>
              <a:t>q</a:t>
            </a:r>
            <a:r>
              <a:rPr lang="en-US" altLang="zh-TW"/>
              <a:t>))}</a:t>
            </a:r>
          </a:p>
          <a:p>
            <a:pPr>
              <a:spcBef>
                <a:spcPct val="10000"/>
              </a:spcBef>
            </a:pPr>
            <a:endParaRPr lang="en-US" altLang="zh-TW"/>
          </a:p>
        </p:txBody>
      </p:sp>
      <p:grpSp>
        <p:nvGrpSpPr>
          <p:cNvPr id="49157" name="Group 24"/>
          <p:cNvGrpSpPr>
            <a:grpSpLocks/>
          </p:cNvGrpSpPr>
          <p:nvPr/>
        </p:nvGrpSpPr>
        <p:grpSpPr bwMode="auto">
          <a:xfrm>
            <a:off x="6477000" y="1295400"/>
            <a:ext cx="2057400" cy="1219200"/>
            <a:chOff x="4224" y="816"/>
            <a:chExt cx="1296" cy="768"/>
          </a:xfrm>
        </p:grpSpPr>
        <p:sp>
          <p:nvSpPr>
            <p:cNvPr id="49172" name="Rectangle 5"/>
            <p:cNvSpPr>
              <a:spLocks noChangeArrowheads="1"/>
            </p:cNvSpPr>
            <p:nvPr/>
          </p:nvSpPr>
          <p:spPr bwMode="auto">
            <a:xfrm rot="-2241384">
              <a:off x="4224" y="1056"/>
              <a:ext cx="129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73" name="Oval 6"/>
            <p:cNvSpPr>
              <a:spLocks noChangeArrowheads="1"/>
            </p:cNvSpPr>
            <p:nvPr/>
          </p:nvSpPr>
          <p:spPr bwMode="auto">
            <a:xfrm>
              <a:off x="5232" y="816"/>
              <a:ext cx="96" cy="96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74" name="Oval 7"/>
            <p:cNvSpPr>
              <a:spLocks noChangeArrowheads="1"/>
            </p:cNvSpPr>
            <p:nvPr/>
          </p:nvSpPr>
          <p:spPr bwMode="auto">
            <a:xfrm>
              <a:off x="4416" y="1488"/>
              <a:ext cx="96" cy="96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75" name="Text Box 8"/>
            <p:cNvSpPr txBox="1">
              <a:spLocks noChangeArrowheads="1"/>
            </p:cNvSpPr>
            <p:nvPr/>
          </p:nvSpPr>
          <p:spPr bwMode="auto">
            <a:xfrm>
              <a:off x="5040" y="816"/>
              <a:ext cx="3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p</a:t>
              </a:r>
              <a:r>
                <a:rPr lang="en-US" altLang="zh-TW" baseline="-25000"/>
                <a:t>1</a:t>
              </a:r>
              <a:endParaRPr lang="en-US" altLang="zh-TW"/>
            </a:p>
          </p:txBody>
        </p:sp>
        <p:sp>
          <p:nvSpPr>
            <p:cNvPr id="49176" name="Text Box 9"/>
            <p:cNvSpPr txBox="1">
              <a:spLocks noChangeArrowheads="1"/>
            </p:cNvSpPr>
            <p:nvPr/>
          </p:nvSpPr>
          <p:spPr bwMode="auto">
            <a:xfrm>
              <a:off x="4464" y="1248"/>
              <a:ext cx="3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p</a:t>
              </a:r>
              <a:r>
                <a:rPr lang="en-US" altLang="zh-TW" baseline="-25000"/>
                <a:t>2</a:t>
              </a:r>
              <a:endParaRPr lang="en-US" altLang="zh-TW"/>
            </a:p>
          </p:txBody>
        </p:sp>
      </p:grpSp>
      <p:grpSp>
        <p:nvGrpSpPr>
          <p:cNvPr id="49158" name="Group 25"/>
          <p:cNvGrpSpPr>
            <a:grpSpLocks/>
          </p:cNvGrpSpPr>
          <p:nvPr/>
        </p:nvGrpSpPr>
        <p:grpSpPr bwMode="auto">
          <a:xfrm>
            <a:off x="3962400" y="2819400"/>
            <a:ext cx="2351088" cy="2209800"/>
            <a:chOff x="1968" y="1488"/>
            <a:chExt cx="1481" cy="1392"/>
          </a:xfrm>
        </p:grpSpPr>
        <p:grpSp>
          <p:nvGrpSpPr>
            <p:cNvPr id="49159" name="Group 13"/>
            <p:cNvGrpSpPr>
              <a:grpSpLocks/>
            </p:cNvGrpSpPr>
            <p:nvPr/>
          </p:nvGrpSpPr>
          <p:grpSpPr bwMode="auto">
            <a:xfrm>
              <a:off x="2016" y="2736"/>
              <a:ext cx="768" cy="144"/>
              <a:chOff x="2736" y="2640"/>
              <a:chExt cx="768" cy="144"/>
            </a:xfrm>
          </p:grpSpPr>
          <p:sp>
            <p:nvSpPr>
              <p:cNvPr id="49170" name="Rectangle 11" descr="淺色右斜對角線"/>
              <p:cNvSpPr>
                <a:spLocks noChangeArrowheads="1"/>
              </p:cNvSpPr>
              <p:nvPr/>
            </p:nvSpPr>
            <p:spPr bwMode="auto">
              <a:xfrm>
                <a:off x="2736" y="2640"/>
                <a:ext cx="768" cy="144"/>
              </a:xfrm>
              <a:prstGeom prst="rect">
                <a:avLst/>
              </a:prstGeom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171" name="Line 12"/>
              <p:cNvSpPr>
                <a:spLocks noChangeShapeType="1"/>
              </p:cNvSpPr>
              <p:nvPr/>
            </p:nvSpPr>
            <p:spPr bwMode="auto">
              <a:xfrm>
                <a:off x="2736" y="2640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49160" name="Freeform 14"/>
            <p:cNvSpPr>
              <a:spLocks/>
            </p:cNvSpPr>
            <p:nvPr/>
          </p:nvSpPr>
          <p:spPr bwMode="auto">
            <a:xfrm>
              <a:off x="2016" y="1776"/>
              <a:ext cx="1344" cy="960"/>
            </a:xfrm>
            <a:custGeom>
              <a:avLst/>
              <a:gdLst>
                <a:gd name="T0" fmla="*/ 384 w 1344"/>
                <a:gd name="T1" fmla="*/ 960 h 960"/>
                <a:gd name="T2" fmla="*/ 0 w 1344"/>
                <a:gd name="T3" fmla="*/ 768 h 960"/>
                <a:gd name="T4" fmla="*/ 576 w 1344"/>
                <a:gd name="T5" fmla="*/ 720 h 960"/>
                <a:gd name="T6" fmla="*/ 240 w 1344"/>
                <a:gd name="T7" fmla="*/ 480 h 960"/>
                <a:gd name="T8" fmla="*/ 816 w 1344"/>
                <a:gd name="T9" fmla="*/ 432 h 960"/>
                <a:gd name="T10" fmla="*/ 528 w 1344"/>
                <a:gd name="T11" fmla="*/ 288 h 960"/>
                <a:gd name="T12" fmla="*/ 1248 w 1344"/>
                <a:gd name="T13" fmla="*/ 144 h 960"/>
                <a:gd name="T14" fmla="*/ 1344 w 1344"/>
                <a:gd name="T15" fmla="*/ 0 h 9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44" h="960">
                  <a:moveTo>
                    <a:pt x="384" y="960"/>
                  </a:moveTo>
                  <a:lnTo>
                    <a:pt x="0" y="768"/>
                  </a:lnTo>
                  <a:lnTo>
                    <a:pt x="576" y="720"/>
                  </a:lnTo>
                  <a:lnTo>
                    <a:pt x="240" y="480"/>
                  </a:lnTo>
                  <a:lnTo>
                    <a:pt x="816" y="432"/>
                  </a:lnTo>
                  <a:lnTo>
                    <a:pt x="528" y="288"/>
                  </a:lnTo>
                  <a:lnTo>
                    <a:pt x="1248" y="144"/>
                  </a:lnTo>
                  <a:lnTo>
                    <a:pt x="1344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61" name="Oval 15"/>
            <p:cNvSpPr>
              <a:spLocks noChangeArrowheads="1"/>
            </p:cNvSpPr>
            <p:nvPr/>
          </p:nvSpPr>
          <p:spPr bwMode="auto">
            <a:xfrm>
              <a:off x="3312" y="1728"/>
              <a:ext cx="96" cy="9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62" name="Oval 16"/>
            <p:cNvSpPr>
              <a:spLocks noChangeArrowheads="1"/>
            </p:cNvSpPr>
            <p:nvPr/>
          </p:nvSpPr>
          <p:spPr bwMode="auto">
            <a:xfrm>
              <a:off x="3216" y="1872"/>
              <a:ext cx="96" cy="96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63" name="Oval 17"/>
            <p:cNvSpPr>
              <a:spLocks noChangeArrowheads="1"/>
            </p:cNvSpPr>
            <p:nvPr/>
          </p:nvSpPr>
          <p:spPr bwMode="auto">
            <a:xfrm>
              <a:off x="2496" y="2016"/>
              <a:ext cx="96" cy="96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64" name="Oval 18"/>
            <p:cNvSpPr>
              <a:spLocks noChangeArrowheads="1"/>
            </p:cNvSpPr>
            <p:nvPr/>
          </p:nvSpPr>
          <p:spPr bwMode="auto">
            <a:xfrm>
              <a:off x="2784" y="2160"/>
              <a:ext cx="96" cy="96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65" name="Oval 19"/>
            <p:cNvSpPr>
              <a:spLocks noChangeArrowheads="1"/>
            </p:cNvSpPr>
            <p:nvPr/>
          </p:nvSpPr>
          <p:spPr bwMode="auto">
            <a:xfrm>
              <a:off x="2208" y="2208"/>
              <a:ext cx="96" cy="96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66" name="Oval 20"/>
            <p:cNvSpPr>
              <a:spLocks noChangeArrowheads="1"/>
            </p:cNvSpPr>
            <p:nvPr/>
          </p:nvSpPr>
          <p:spPr bwMode="auto">
            <a:xfrm>
              <a:off x="2544" y="2448"/>
              <a:ext cx="96" cy="96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67" name="Oval 21"/>
            <p:cNvSpPr>
              <a:spLocks noChangeArrowheads="1"/>
            </p:cNvSpPr>
            <p:nvPr/>
          </p:nvSpPr>
          <p:spPr bwMode="auto">
            <a:xfrm>
              <a:off x="1968" y="2496"/>
              <a:ext cx="96" cy="96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68" name="Oval 22"/>
            <p:cNvSpPr>
              <a:spLocks noChangeArrowheads="1"/>
            </p:cNvSpPr>
            <p:nvPr/>
          </p:nvSpPr>
          <p:spPr bwMode="auto">
            <a:xfrm>
              <a:off x="2352" y="2688"/>
              <a:ext cx="96" cy="96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169" name="Text Box 23"/>
            <p:cNvSpPr txBox="1">
              <a:spLocks noChangeArrowheads="1"/>
            </p:cNvSpPr>
            <p:nvPr/>
          </p:nvSpPr>
          <p:spPr bwMode="auto">
            <a:xfrm>
              <a:off x="3216" y="148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i="1"/>
                <a:t>p</a:t>
              </a:r>
              <a:endParaRPr lang="en-US" altLang="zh-TW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42C08-740F-4DE6-9B81-202D21FA1A87}" type="slidenum">
              <a:rPr lang="en-US" altLang="zh-TW"/>
              <a:pPr>
                <a:defRPr/>
              </a:pPr>
              <a:t>48</a:t>
            </a:fld>
            <a:endParaRPr lang="en-US" altLang="zh-TW"/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Best-First Search Algorithm</a:t>
            </a:r>
          </a:p>
        </p:txBody>
      </p:sp>
      <p:sp>
        <p:nvSpPr>
          <p:cNvPr id="50180" name="AutoShape 3" descr="羊皮紙"/>
          <p:cNvSpPr>
            <a:spLocks noGrp="1" noChangeArrowheads="1"/>
          </p:cNvSpPr>
          <p:nvPr>
            <p:ph type="body" idx="1"/>
          </p:nvPr>
        </p:nvSpPr>
        <p:spPr>
          <a:xfrm>
            <a:off x="990600" y="1066800"/>
            <a:ext cx="7924800" cy="5486400"/>
          </a:xfrm>
          <a:prstGeom prst="roundRect">
            <a:avLst>
              <a:gd name="adj" fmla="val 3981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solidFill>
              <a:schemeClr val="tx1"/>
            </a:solidFill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CECECE"/>
            </a:outerShdw>
          </a:effectLst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procedure </a:t>
            </a:r>
            <a:r>
              <a:rPr lang="en-US" altLang="zh-TW" sz="2400" dirty="0">
                <a:latin typeface="Arial" charset="0"/>
              </a:rPr>
              <a:t>BFP</a:t>
            </a:r>
            <a:r>
              <a:rPr lang="en-US" altLang="zh-TW" sz="2400" dirty="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install </a:t>
            </a:r>
            <a:r>
              <a:rPr lang="en-US" altLang="zh-TW" sz="2400" i="1" dirty="0" err="1"/>
              <a:t>x</a:t>
            </a:r>
            <a:r>
              <a:rPr lang="en-US" altLang="zh-TW" sz="2400" i="1" baseline="-25000" dirty="0" err="1"/>
              <a:t>init</a:t>
            </a:r>
            <a:r>
              <a:rPr lang="en-US" altLang="zh-TW" sz="2400" dirty="0"/>
              <a:t> in </a:t>
            </a:r>
            <a:r>
              <a:rPr lang="en-US" altLang="zh-TW" sz="2400" i="1" dirty="0"/>
              <a:t>T</a:t>
            </a:r>
            <a:r>
              <a:rPr lang="en-US" altLang="zh-TW" sz="2400" dirty="0"/>
              <a:t>; </a:t>
            </a:r>
            <a:r>
              <a:rPr lang="en-US" altLang="zh-TW" sz="2400" i="1" dirty="0"/>
              <a:t>[initially, T is the empty tree]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</a:t>
            </a:r>
            <a:r>
              <a:rPr lang="en-US" altLang="zh-TW" sz="2400" dirty="0">
                <a:latin typeface="Arial" charset="0"/>
              </a:rPr>
              <a:t>INSERT</a:t>
            </a:r>
            <a:r>
              <a:rPr lang="en-US" altLang="zh-TW" sz="2400" dirty="0"/>
              <a:t>(</a:t>
            </a:r>
            <a:r>
              <a:rPr lang="en-US" altLang="zh-TW" sz="2400" i="1" dirty="0" err="1"/>
              <a:t>x</a:t>
            </a:r>
            <a:r>
              <a:rPr lang="en-US" altLang="zh-TW" sz="2400" i="1" baseline="-25000" dirty="0" err="1"/>
              <a:t>init</a:t>
            </a:r>
            <a:r>
              <a:rPr lang="en-US" altLang="zh-TW" sz="2400" dirty="0"/>
              <a:t>, OPEN); mark </a:t>
            </a:r>
            <a:r>
              <a:rPr lang="en-US" altLang="zh-TW" sz="2400" i="1" dirty="0" err="1"/>
              <a:t>x</a:t>
            </a:r>
            <a:r>
              <a:rPr lang="en-US" altLang="zh-TW" sz="2400" i="1" baseline="-25000" dirty="0" err="1"/>
              <a:t>init</a:t>
            </a:r>
            <a:r>
              <a:rPr lang="en-US" altLang="zh-TW" sz="2400" dirty="0"/>
              <a:t> visited;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</a:t>
            </a:r>
            <a:r>
              <a:rPr lang="en-US" altLang="zh-TW" sz="2000" i="1" dirty="0"/>
              <a:t>[initially, all the points in the grid are marked “unvisited”]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</a:t>
            </a:r>
            <a:r>
              <a:rPr lang="en-US" altLang="zh-TW" sz="2400" dirty="0">
                <a:latin typeface="Arial" charset="0"/>
              </a:rPr>
              <a:t>SUCCESS</a:t>
            </a:r>
            <a:r>
              <a:rPr lang="en-US" altLang="zh-TW" sz="2400" dirty="0"/>
              <a:t> </a:t>
            </a:r>
            <a:r>
              <a:rPr lang="en-US" altLang="zh-TW" sz="2400" b="0" dirty="0">
                <a:latin typeface="新細明體" pitchFamily="18" charset="-120"/>
              </a:rPr>
              <a:t>←</a:t>
            </a:r>
            <a:r>
              <a:rPr lang="en-US" altLang="zh-TW" sz="2800" b="0" dirty="0">
                <a:latin typeface="新細明體" pitchFamily="18" charset="-120"/>
              </a:rPr>
              <a:t> </a:t>
            </a:r>
            <a:r>
              <a:rPr lang="en-US" altLang="zh-TW" sz="2400" dirty="0">
                <a:latin typeface="Arial" charset="0"/>
              </a:rPr>
              <a:t>false</a:t>
            </a:r>
            <a:r>
              <a:rPr lang="en-US" altLang="zh-TW" sz="2400" dirty="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while </a:t>
            </a:r>
            <a:r>
              <a:rPr lang="en-US" altLang="zh-TW" sz="2400" b="0" dirty="0">
                <a:latin typeface="新細明體" pitchFamily="18" charset="-120"/>
              </a:rPr>
              <a:t>┐</a:t>
            </a:r>
            <a:r>
              <a:rPr lang="en-US" altLang="zh-TW" sz="2800" b="0" dirty="0">
                <a:latin typeface="新細明體" pitchFamily="18" charset="-120"/>
              </a:rPr>
              <a:t> </a:t>
            </a:r>
            <a:r>
              <a:rPr lang="en-US" altLang="zh-TW" sz="2400" dirty="0">
                <a:latin typeface="Arial" charset="0"/>
              </a:rPr>
              <a:t>EMPTY</a:t>
            </a:r>
            <a:r>
              <a:rPr lang="en-US" altLang="zh-TW" sz="2400" dirty="0"/>
              <a:t>(OPEN) and </a:t>
            </a:r>
            <a:r>
              <a:rPr lang="en-US" altLang="zh-TW" sz="2400" b="0" dirty="0">
                <a:latin typeface="新細明體" pitchFamily="18" charset="-120"/>
              </a:rPr>
              <a:t>┐</a:t>
            </a:r>
            <a:r>
              <a:rPr lang="en-US" altLang="zh-TW" sz="2400" dirty="0">
                <a:latin typeface="Arial" charset="0"/>
              </a:rPr>
              <a:t>SUCCESS</a:t>
            </a:r>
            <a:r>
              <a:rPr lang="en-US" altLang="zh-TW" sz="2400" dirty="0"/>
              <a:t>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	</a:t>
            </a:r>
            <a:r>
              <a:rPr lang="en-US" altLang="zh-TW" sz="2400" i="1" dirty="0"/>
              <a:t>x</a:t>
            </a:r>
            <a:r>
              <a:rPr lang="en-US" altLang="zh-TW" sz="2400" dirty="0"/>
              <a:t> </a:t>
            </a:r>
            <a:r>
              <a:rPr lang="en-US" altLang="zh-TW" sz="2400" b="0" dirty="0">
                <a:latin typeface="新細明體" pitchFamily="18" charset="-120"/>
              </a:rPr>
              <a:t>←</a:t>
            </a:r>
            <a:r>
              <a:rPr lang="en-US" altLang="zh-TW" sz="2400" dirty="0"/>
              <a:t> </a:t>
            </a:r>
            <a:r>
              <a:rPr lang="en-US" altLang="zh-TW" sz="2400" dirty="0">
                <a:latin typeface="Arial" charset="0"/>
              </a:rPr>
              <a:t>FIRST</a:t>
            </a:r>
            <a:r>
              <a:rPr lang="en-US" altLang="zh-TW" sz="2400" dirty="0"/>
              <a:t>(OPEN);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	for every neighbor </a:t>
            </a:r>
            <a:r>
              <a:rPr lang="en-US" altLang="zh-TW" sz="2400" i="1" dirty="0"/>
              <a:t>x</a:t>
            </a:r>
            <a:r>
              <a:rPr lang="en-US" altLang="zh-TW" sz="2400" i="1" dirty="0">
                <a:latin typeface="Verdana" pitchFamily="34" charset="0"/>
              </a:rPr>
              <a:t>’</a:t>
            </a:r>
            <a:r>
              <a:rPr lang="en-US" altLang="zh-TW" sz="2400" dirty="0"/>
              <a:t> of </a:t>
            </a:r>
            <a:r>
              <a:rPr lang="en-US" altLang="zh-TW" sz="2400" i="1" dirty="0"/>
              <a:t>x</a:t>
            </a:r>
            <a:r>
              <a:rPr lang="en-US" altLang="zh-TW" sz="2400" dirty="0"/>
              <a:t> in the grid do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		if U(</a:t>
            </a:r>
            <a:r>
              <a:rPr lang="en-US" altLang="zh-TW" sz="2400" i="1" dirty="0"/>
              <a:t>x</a:t>
            </a:r>
            <a:r>
              <a:rPr lang="en-US" altLang="zh-TW" sz="2400" i="1" dirty="0">
                <a:latin typeface="Verdana" pitchFamily="34" charset="0"/>
              </a:rPr>
              <a:t>’</a:t>
            </a:r>
            <a:r>
              <a:rPr lang="en-US" altLang="zh-TW" sz="2400" dirty="0"/>
              <a:t>) &lt; M and </a:t>
            </a:r>
            <a:r>
              <a:rPr lang="en-US" altLang="zh-TW" sz="2400" i="1" dirty="0"/>
              <a:t>x</a:t>
            </a:r>
            <a:r>
              <a:rPr lang="en-US" altLang="zh-TW" sz="2400" i="1" dirty="0">
                <a:latin typeface="Verdana" pitchFamily="34" charset="0"/>
              </a:rPr>
              <a:t>’</a:t>
            </a:r>
            <a:r>
              <a:rPr lang="en-US" altLang="zh-TW" sz="2400" dirty="0"/>
              <a:t> is not </a:t>
            </a:r>
            <a:r>
              <a:rPr lang="en-US" altLang="zh-TW" sz="2400" i="1" dirty="0"/>
              <a:t>visited</a:t>
            </a:r>
            <a:r>
              <a:rPr lang="en-US" altLang="zh-TW" sz="2400" dirty="0"/>
              <a:t> then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			install </a:t>
            </a:r>
            <a:r>
              <a:rPr lang="en-US" altLang="zh-TW" sz="2400" i="1" dirty="0"/>
              <a:t>x</a:t>
            </a:r>
            <a:r>
              <a:rPr lang="en-US" altLang="zh-TW" sz="2400" i="1" dirty="0">
                <a:latin typeface="Verdana" pitchFamily="34" charset="0"/>
              </a:rPr>
              <a:t>’</a:t>
            </a:r>
            <a:r>
              <a:rPr lang="en-US" altLang="zh-TW" sz="2400" dirty="0"/>
              <a:t> in T with a pointer toward </a:t>
            </a:r>
            <a:r>
              <a:rPr lang="en-US" altLang="zh-TW" sz="2400" i="1" dirty="0"/>
              <a:t>x</a:t>
            </a:r>
            <a:r>
              <a:rPr lang="en-US" altLang="zh-TW" sz="2400" dirty="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			INSERT(</a:t>
            </a:r>
            <a:r>
              <a:rPr lang="en-US" altLang="zh-TW" sz="2400" i="1" dirty="0"/>
              <a:t>x</a:t>
            </a:r>
            <a:r>
              <a:rPr lang="en-US" altLang="zh-TW" sz="2400" i="1" dirty="0">
                <a:latin typeface="Verdana" pitchFamily="34" charset="0"/>
              </a:rPr>
              <a:t>’</a:t>
            </a:r>
            <a:r>
              <a:rPr lang="en-US" altLang="zh-TW" sz="2400" dirty="0"/>
              <a:t>, OPEN); mark </a:t>
            </a:r>
            <a:r>
              <a:rPr lang="en-US" altLang="zh-TW" sz="2400" i="1" dirty="0"/>
              <a:t>x</a:t>
            </a:r>
            <a:r>
              <a:rPr lang="en-US" altLang="zh-TW" sz="2400" i="1" dirty="0">
                <a:latin typeface="Verdana" pitchFamily="34" charset="0"/>
              </a:rPr>
              <a:t>’</a:t>
            </a:r>
            <a:r>
              <a:rPr lang="en-US" altLang="zh-TW" sz="2400" dirty="0"/>
              <a:t> </a:t>
            </a:r>
            <a:r>
              <a:rPr lang="en-US" altLang="zh-TW" sz="2400" i="1" dirty="0"/>
              <a:t>visited</a:t>
            </a:r>
            <a:r>
              <a:rPr lang="en-US" altLang="zh-TW" sz="2400" dirty="0"/>
              <a:t>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			if </a:t>
            </a:r>
            <a:r>
              <a:rPr lang="en-US" altLang="zh-TW" sz="2400" i="1" dirty="0"/>
              <a:t>x</a:t>
            </a:r>
            <a:r>
              <a:rPr lang="en-US" altLang="zh-TW" sz="2400" i="1" dirty="0">
                <a:latin typeface="Verdana" pitchFamily="34" charset="0"/>
              </a:rPr>
              <a:t>’</a:t>
            </a:r>
            <a:r>
              <a:rPr lang="en-US" altLang="zh-TW" sz="2400" dirty="0"/>
              <a:t> = </a:t>
            </a:r>
            <a:r>
              <a:rPr lang="en-US" altLang="zh-TW" sz="2400" i="1" dirty="0" err="1"/>
              <a:t>x</a:t>
            </a:r>
            <a:r>
              <a:rPr lang="en-US" altLang="zh-TW" sz="2400" i="1" baseline="-25000" dirty="0" err="1"/>
              <a:t>goal</a:t>
            </a:r>
            <a:r>
              <a:rPr lang="en-US" altLang="zh-TW" sz="2400" dirty="0"/>
              <a:t> then </a:t>
            </a:r>
            <a:r>
              <a:rPr lang="en-US" altLang="zh-TW" sz="2400" dirty="0">
                <a:latin typeface="Arial" charset="0"/>
              </a:rPr>
              <a:t>SUCCESS</a:t>
            </a:r>
            <a:r>
              <a:rPr lang="en-US" altLang="zh-TW" sz="2400" dirty="0"/>
              <a:t> </a:t>
            </a:r>
            <a:r>
              <a:rPr lang="en-US" altLang="zh-TW" sz="2400" b="0" dirty="0">
                <a:latin typeface="新細明體" pitchFamily="18" charset="-120"/>
              </a:rPr>
              <a:t>←</a:t>
            </a:r>
            <a:r>
              <a:rPr lang="en-US" altLang="zh-TW" sz="2400" dirty="0"/>
              <a:t> true;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if </a:t>
            </a:r>
            <a:r>
              <a:rPr lang="en-US" altLang="zh-TW" sz="2400" dirty="0">
                <a:latin typeface="Arial" charset="0"/>
              </a:rPr>
              <a:t>SUCCESS</a:t>
            </a:r>
            <a:r>
              <a:rPr lang="en-US" altLang="zh-TW" sz="2400" dirty="0"/>
              <a:t> then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	return the constructed path by tracing the pointers in </a:t>
            </a:r>
            <a:r>
              <a:rPr lang="en-US" altLang="zh-TW" sz="2400" i="1" dirty="0"/>
              <a:t>T</a:t>
            </a:r>
            <a:r>
              <a:rPr lang="en-US" altLang="zh-TW" sz="2400" dirty="0"/>
              <a:t> from </a:t>
            </a:r>
            <a:r>
              <a:rPr lang="en-US" altLang="zh-TW" sz="2400" i="1" dirty="0" err="1"/>
              <a:t>x</a:t>
            </a:r>
            <a:r>
              <a:rPr lang="en-US" altLang="zh-TW" sz="2400" i="1" baseline="-25000" dirty="0" err="1"/>
              <a:t>goal</a:t>
            </a:r>
            <a:r>
              <a:rPr lang="en-US" altLang="zh-TW" sz="2400" dirty="0"/>
              <a:t> back to </a:t>
            </a:r>
            <a:r>
              <a:rPr lang="en-US" altLang="zh-TW" sz="2400" i="1" dirty="0" err="1"/>
              <a:t>x</a:t>
            </a:r>
            <a:r>
              <a:rPr lang="en-US" altLang="zh-TW" sz="2400" i="1" baseline="-25000" dirty="0" err="1"/>
              <a:t>init</a:t>
            </a:r>
            <a:endParaRPr lang="en-US" altLang="zh-TW" sz="2400" dirty="0"/>
          </a:p>
          <a:p>
            <a:pPr>
              <a:spcBef>
                <a:spcPct val="0"/>
              </a:spcBef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400" dirty="0"/>
              <a:t>else return failure;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B884CA-0F86-46F1-99DD-4C33CD12F386}" type="slidenum">
              <a:rPr lang="en-US" altLang="zh-TW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1474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Randomized Path Planning </a:t>
            </a:r>
            <a:br>
              <a:rPr lang="en-US" altLang="zh-TW"/>
            </a:br>
            <a:r>
              <a:rPr lang="en-US" altLang="zh-TW"/>
              <a:t>with Potential Fields for High DOF</a:t>
            </a:r>
          </a:p>
        </p:txBody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1205" name="AutoShape 1028" descr="羊皮紙"/>
          <p:cNvSpPr>
            <a:spLocks noChangeArrowheads="1"/>
          </p:cNvSpPr>
          <p:nvPr/>
        </p:nvSpPr>
        <p:spPr bwMode="auto">
          <a:xfrm>
            <a:off x="990600" y="1066800"/>
            <a:ext cx="7848600" cy="5410200"/>
          </a:xfrm>
          <a:prstGeom prst="roundRect">
            <a:avLst>
              <a:gd name="adj" fmla="val 3981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CECECE"/>
            </a:outerShdw>
          </a:effectLst>
        </p:spPr>
        <p:txBody>
          <a:bodyPr lIns="92075" tIns="46038" rIns="92075" bIns="46038"/>
          <a:lstStyle/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procedure </a:t>
            </a:r>
            <a:r>
              <a:rPr lang="en-US" altLang="zh-TW" sz="2200" dirty="0"/>
              <a:t>RPP</a:t>
            </a:r>
            <a:r>
              <a:rPr lang="en-US" altLang="zh-TW" sz="2200" dirty="0">
                <a:latin typeface="Times New Roman" pitchFamily="18" charset="0"/>
              </a:rPr>
              <a:t>;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</a:t>
            </a:r>
            <a:r>
              <a:rPr lang="en-US" altLang="zh-TW" sz="2200" dirty="0">
                <a:latin typeface="Symbol" pitchFamily="18" charset="2"/>
              </a:rPr>
              <a:t>t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b="0" dirty="0">
                <a:latin typeface="新細明體" pitchFamily="18" charset="-120"/>
              </a:rPr>
              <a:t>← </a:t>
            </a:r>
            <a:r>
              <a:rPr lang="en-US" altLang="zh-TW" sz="2200" dirty="0">
                <a:latin typeface="Times New Roman" pitchFamily="18" charset="0"/>
              </a:rPr>
              <a:t>BEST-FIRST-PATH(</a:t>
            </a:r>
            <a:r>
              <a:rPr lang="en-US" altLang="zh-TW" sz="2200" i="1" dirty="0" err="1">
                <a:latin typeface="Times New Roman" pitchFamily="18" charset="0"/>
              </a:rPr>
              <a:t>q</a:t>
            </a:r>
            <a:r>
              <a:rPr lang="en-US" altLang="zh-TW" sz="2200" i="1" baseline="-25000" dirty="0" err="1">
                <a:latin typeface="Times New Roman" pitchFamily="18" charset="0"/>
              </a:rPr>
              <a:t>init</a:t>
            </a:r>
            <a:r>
              <a:rPr lang="en-US" altLang="zh-TW" sz="2200" dirty="0">
                <a:latin typeface="Times New Roman" pitchFamily="18" charset="0"/>
              </a:rPr>
              <a:t>); </a:t>
            </a:r>
            <a:r>
              <a:rPr lang="en-US" altLang="zh-TW" sz="2200" i="1" dirty="0" err="1">
                <a:latin typeface="Times New Roman" pitchFamily="18" charset="0"/>
              </a:rPr>
              <a:t>q</a:t>
            </a:r>
            <a:r>
              <a:rPr lang="en-US" altLang="zh-TW" sz="2200" i="1" baseline="-25000" dirty="0" err="1">
                <a:latin typeface="Times New Roman" pitchFamily="18" charset="0"/>
              </a:rPr>
              <a:t>loc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b="0" dirty="0">
                <a:latin typeface="新細明體" pitchFamily="18" charset="-120"/>
              </a:rPr>
              <a:t>←</a:t>
            </a:r>
            <a:r>
              <a:rPr lang="en-US" altLang="zh-TW" sz="2200" dirty="0">
                <a:latin typeface="Times New Roman" pitchFamily="18" charset="0"/>
              </a:rPr>
              <a:t> LAST(</a:t>
            </a:r>
            <a:r>
              <a:rPr lang="en-US" altLang="zh-TW" sz="2200" dirty="0">
                <a:latin typeface="Symbol" pitchFamily="18" charset="2"/>
              </a:rPr>
              <a:t>t</a:t>
            </a:r>
            <a:r>
              <a:rPr lang="en-US" altLang="zh-TW" sz="2200" dirty="0">
                <a:latin typeface="Times New Roman" pitchFamily="18" charset="0"/>
              </a:rPr>
              <a:t>);</a:t>
            </a:r>
            <a:endParaRPr lang="en-US" altLang="zh-TW" sz="2200" i="1" dirty="0">
              <a:latin typeface="Times New Roman" pitchFamily="18" charset="0"/>
            </a:endParaRP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while </a:t>
            </a:r>
            <a:r>
              <a:rPr lang="en-US" altLang="zh-TW" sz="2200" i="1" dirty="0" err="1">
                <a:latin typeface="Times New Roman" pitchFamily="18" charset="0"/>
              </a:rPr>
              <a:t>q</a:t>
            </a:r>
            <a:r>
              <a:rPr lang="en-US" altLang="zh-TW" sz="2200" i="1" baseline="-25000" dirty="0" err="1">
                <a:latin typeface="Times New Roman" pitchFamily="18" charset="0"/>
              </a:rPr>
              <a:t>loc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b="0" dirty="0">
                <a:latin typeface="新細明體" pitchFamily="18" charset="-120"/>
              </a:rPr>
              <a:t>≠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i="1" dirty="0" err="1" smtClean="0">
                <a:latin typeface="Times New Roman" pitchFamily="18" charset="0"/>
              </a:rPr>
              <a:t>qgoal</a:t>
            </a:r>
            <a:r>
              <a:rPr lang="en-US" altLang="zh-TW" sz="2200" dirty="0" err="1" smtClean="0">
                <a:latin typeface="Times New Roman" pitchFamily="18" charset="0"/>
              </a:rPr>
              <a:t>do</a:t>
            </a:r>
            <a:r>
              <a:rPr lang="en-US" altLang="zh-TW" sz="2200" dirty="0" smtClean="0">
                <a:latin typeface="Times New Roman" pitchFamily="18" charset="0"/>
              </a:rPr>
              <a:t> </a:t>
            </a:r>
            <a:endParaRPr lang="en-US" altLang="zh-TW" sz="2200" dirty="0">
              <a:latin typeface="Times New Roman" pitchFamily="18" charset="0"/>
            </a:endParaRP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</a:t>
            </a:r>
            <a:r>
              <a:rPr lang="en-US" altLang="zh-TW" sz="2200" dirty="0"/>
              <a:t>ESCAPE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b="0" dirty="0">
                <a:latin typeface="新細明體" pitchFamily="18" charset="-120"/>
              </a:rPr>
              <a:t>← </a:t>
            </a:r>
            <a:r>
              <a:rPr lang="en-US" altLang="zh-TW" sz="2200" dirty="0"/>
              <a:t>false</a:t>
            </a:r>
            <a:r>
              <a:rPr lang="en-US" altLang="zh-TW" sz="2200" dirty="0">
                <a:latin typeface="Times New Roman" pitchFamily="18" charset="0"/>
              </a:rPr>
              <a:t>;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for</a:t>
            </a:r>
            <a:r>
              <a:rPr lang="en-US" altLang="zh-TW" sz="2200" i="1" dirty="0">
                <a:latin typeface="Times New Roman" pitchFamily="18" charset="0"/>
              </a:rPr>
              <a:t> </a:t>
            </a:r>
            <a:r>
              <a:rPr lang="en-US" altLang="zh-TW" sz="2200" i="1" dirty="0" err="1">
                <a:latin typeface="Times New Roman" pitchFamily="18" charset="0"/>
              </a:rPr>
              <a:t>i</a:t>
            </a:r>
            <a:r>
              <a:rPr lang="en-US" altLang="zh-TW" sz="2200" dirty="0">
                <a:latin typeface="Times New Roman" pitchFamily="18" charset="0"/>
              </a:rPr>
              <a:t> = 0 to </a:t>
            </a:r>
            <a:r>
              <a:rPr lang="en-US" altLang="zh-TW" sz="2200" i="1" dirty="0">
                <a:latin typeface="Times New Roman" pitchFamily="18" charset="0"/>
              </a:rPr>
              <a:t>K</a:t>
            </a:r>
            <a:r>
              <a:rPr lang="en-US" altLang="zh-TW" sz="2200" dirty="0">
                <a:latin typeface="Times New Roman" pitchFamily="18" charset="0"/>
              </a:rPr>
              <a:t> until </a:t>
            </a:r>
            <a:r>
              <a:rPr lang="en-US" altLang="zh-TW" sz="2200" dirty="0"/>
              <a:t>ESCAPE</a:t>
            </a:r>
            <a:r>
              <a:rPr lang="en-US" altLang="zh-TW" sz="2200" dirty="0">
                <a:latin typeface="Times New Roman" pitchFamily="18" charset="0"/>
              </a:rPr>
              <a:t> do 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	</a:t>
            </a:r>
            <a:r>
              <a:rPr lang="en-US" altLang="zh-TW" sz="2200" i="1" dirty="0">
                <a:latin typeface="Times New Roman" pitchFamily="18" charset="0"/>
              </a:rPr>
              <a:t>t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b="0" dirty="0">
                <a:latin typeface="新細明體" pitchFamily="18" charset="-120"/>
              </a:rPr>
              <a:t>←</a:t>
            </a:r>
            <a:r>
              <a:rPr lang="en-US" altLang="zh-TW" sz="2200" dirty="0">
                <a:latin typeface="Times New Roman" pitchFamily="18" charset="0"/>
              </a:rPr>
              <a:t> RANDOM-TIME</a:t>
            </a:r>
            <a:r>
              <a:rPr lang="en-US" altLang="zh-TW" sz="2200" dirty="0"/>
              <a:t>;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/>
              <a:t>			</a:t>
            </a:r>
            <a:r>
              <a:rPr lang="en-US" altLang="zh-TW" sz="2200" i="1" dirty="0" err="1">
                <a:latin typeface="Symbol" pitchFamily="18" charset="2"/>
              </a:rPr>
              <a:t>t</a:t>
            </a:r>
            <a:r>
              <a:rPr lang="en-US" altLang="zh-TW" sz="2200" i="1" baseline="-25000" dirty="0" err="1"/>
              <a:t>i</a:t>
            </a:r>
            <a:r>
              <a:rPr lang="en-US" altLang="zh-TW" sz="2200" dirty="0"/>
              <a:t> </a:t>
            </a:r>
            <a:r>
              <a:rPr lang="en-US" altLang="zh-TW" sz="2200" b="0" dirty="0">
                <a:latin typeface="新細明體" pitchFamily="18" charset="-120"/>
              </a:rPr>
              <a:t>←</a:t>
            </a:r>
            <a:r>
              <a:rPr lang="en-US" altLang="zh-TW" sz="2200" dirty="0"/>
              <a:t> </a:t>
            </a:r>
            <a:r>
              <a:rPr lang="en-US" altLang="zh-TW" sz="2200" dirty="0">
                <a:latin typeface="Times New Roman" pitchFamily="18" charset="0"/>
              </a:rPr>
              <a:t>RANDOM-PATH</a:t>
            </a:r>
            <a:r>
              <a:rPr lang="en-US" altLang="zh-TW" sz="2200" dirty="0"/>
              <a:t>(</a:t>
            </a:r>
            <a:r>
              <a:rPr lang="en-US" altLang="zh-TW" sz="2200" i="1" dirty="0" err="1">
                <a:latin typeface="Times New Roman" pitchFamily="18" charset="0"/>
              </a:rPr>
              <a:t>q</a:t>
            </a:r>
            <a:r>
              <a:rPr lang="en-US" altLang="zh-TW" sz="2200" i="1" baseline="-25000" dirty="0" err="1">
                <a:latin typeface="Times New Roman" pitchFamily="18" charset="0"/>
              </a:rPr>
              <a:t>loc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dirty="0"/>
              <a:t>, </a:t>
            </a:r>
            <a:r>
              <a:rPr lang="en-US" altLang="zh-TW" sz="2200" i="1" dirty="0">
                <a:latin typeface="Times New Roman" pitchFamily="18" charset="0"/>
              </a:rPr>
              <a:t>t</a:t>
            </a:r>
            <a:r>
              <a:rPr lang="en-US" altLang="zh-TW" sz="2200" dirty="0"/>
              <a:t>); </a:t>
            </a:r>
            <a:r>
              <a:rPr lang="en-US" altLang="zh-TW" sz="2200" i="1" dirty="0" err="1">
                <a:latin typeface="Times New Roman" pitchFamily="18" charset="0"/>
              </a:rPr>
              <a:t>q</a:t>
            </a:r>
            <a:r>
              <a:rPr lang="en-US" altLang="zh-TW" sz="2200" i="1" baseline="-25000" dirty="0" err="1">
                <a:latin typeface="Times New Roman" pitchFamily="18" charset="0"/>
              </a:rPr>
              <a:t>rand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b="0" dirty="0">
                <a:latin typeface="新細明體" pitchFamily="18" charset="-120"/>
              </a:rPr>
              <a:t>←</a:t>
            </a:r>
            <a:r>
              <a:rPr lang="en-US" altLang="zh-TW" sz="2200" dirty="0">
                <a:latin typeface="Times New Roman" pitchFamily="18" charset="0"/>
              </a:rPr>
              <a:t> LAST</a:t>
            </a:r>
            <a:r>
              <a:rPr lang="en-US" altLang="zh-TW" sz="2200" dirty="0"/>
              <a:t>(</a:t>
            </a:r>
            <a:r>
              <a:rPr lang="en-US" altLang="zh-TW" sz="2200" i="1" dirty="0" err="1">
                <a:latin typeface="Symbol" pitchFamily="18" charset="2"/>
              </a:rPr>
              <a:t>t</a:t>
            </a:r>
            <a:r>
              <a:rPr lang="en-US" altLang="zh-TW" sz="2200" i="1" baseline="-25000" dirty="0" err="1"/>
              <a:t>i</a:t>
            </a:r>
            <a:r>
              <a:rPr lang="en-US" altLang="zh-TW" sz="2200" dirty="0"/>
              <a:t> );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/>
              <a:t>			</a:t>
            </a:r>
            <a:r>
              <a:rPr lang="en-US" altLang="zh-TW" sz="2200" i="1" dirty="0" err="1">
                <a:latin typeface="Symbol" pitchFamily="18" charset="2"/>
              </a:rPr>
              <a:t>t</a:t>
            </a:r>
            <a:r>
              <a:rPr lang="en-US" altLang="zh-TW" sz="2200" i="1" baseline="-25000" dirty="0" err="1"/>
              <a:t>i</a:t>
            </a:r>
            <a:r>
              <a:rPr lang="en-US" altLang="zh-TW" sz="2200" dirty="0"/>
              <a:t> </a:t>
            </a:r>
            <a:r>
              <a:rPr lang="en-US" altLang="zh-TW" sz="2200" b="0" dirty="0">
                <a:latin typeface="新細明體" pitchFamily="18" charset="-120"/>
              </a:rPr>
              <a:t>←</a:t>
            </a:r>
            <a:r>
              <a:rPr lang="en-US" altLang="zh-TW" sz="2200" dirty="0"/>
              <a:t> </a:t>
            </a:r>
            <a:r>
              <a:rPr lang="en-US" altLang="zh-TW" sz="2200" dirty="0">
                <a:latin typeface="Times New Roman" pitchFamily="18" charset="0"/>
              </a:rPr>
              <a:t>PRODUCT</a:t>
            </a:r>
            <a:r>
              <a:rPr lang="en-US" altLang="zh-TW" sz="2200" dirty="0"/>
              <a:t>(</a:t>
            </a:r>
            <a:r>
              <a:rPr lang="en-US" altLang="zh-TW" sz="2200" i="1" dirty="0" err="1">
                <a:latin typeface="Symbol" pitchFamily="18" charset="2"/>
              </a:rPr>
              <a:t>t</a:t>
            </a:r>
            <a:r>
              <a:rPr lang="en-US" altLang="zh-TW" sz="2200" i="1" baseline="-25000" dirty="0" err="1"/>
              <a:t>i</a:t>
            </a:r>
            <a:r>
              <a:rPr lang="en-US" altLang="zh-TW" sz="2200" dirty="0"/>
              <a:t>, </a:t>
            </a:r>
            <a:r>
              <a:rPr lang="en-US" altLang="zh-TW" sz="2200" dirty="0">
                <a:latin typeface="Times New Roman" pitchFamily="18" charset="0"/>
              </a:rPr>
              <a:t>BEST-FIRST-PATH(</a:t>
            </a:r>
            <a:r>
              <a:rPr lang="en-US" altLang="zh-TW" sz="2200" i="1" dirty="0" err="1">
                <a:latin typeface="Times New Roman" pitchFamily="18" charset="0"/>
              </a:rPr>
              <a:t>q</a:t>
            </a:r>
            <a:r>
              <a:rPr lang="en-US" altLang="zh-TW" sz="2200" i="1" baseline="-25000" dirty="0" err="1">
                <a:latin typeface="Times New Roman" pitchFamily="18" charset="0"/>
              </a:rPr>
              <a:t>rand</a:t>
            </a:r>
            <a:r>
              <a:rPr lang="en-US" altLang="zh-TW" sz="2200" dirty="0">
                <a:latin typeface="Times New Roman" pitchFamily="18" charset="0"/>
              </a:rPr>
              <a:t>)</a:t>
            </a:r>
            <a:r>
              <a:rPr lang="en-US" altLang="zh-TW" sz="2200" dirty="0"/>
              <a:t>); </a:t>
            </a:r>
            <a:endParaRPr lang="en-US" altLang="zh-TW" sz="2200" dirty="0">
              <a:latin typeface="Times New Roman" pitchFamily="18" charset="0"/>
            </a:endParaRP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	</a:t>
            </a:r>
            <a:r>
              <a:rPr lang="en-US" altLang="zh-TW" sz="2200" i="1" dirty="0" err="1">
                <a:latin typeface="Times New Roman" pitchFamily="18" charset="0"/>
              </a:rPr>
              <a:t>q</a:t>
            </a:r>
            <a:r>
              <a:rPr lang="en-US" altLang="zh-TW" sz="2200" i="1" baseline="-25000" dirty="0" err="1">
                <a:latin typeface="Times New Roman" pitchFamily="18" charset="0"/>
              </a:rPr>
              <a:t>loc</a:t>
            </a:r>
            <a:r>
              <a:rPr lang="en-US" altLang="zh-TW" sz="2200" i="1" dirty="0">
                <a:latin typeface="Verdana" pitchFamily="34" charset="0"/>
              </a:rPr>
              <a:t>’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b="0" dirty="0">
                <a:latin typeface="新細明體" pitchFamily="18" charset="-120"/>
              </a:rPr>
              <a:t>←</a:t>
            </a:r>
            <a:r>
              <a:rPr lang="en-US" altLang="zh-TW" sz="2200" dirty="0">
                <a:latin typeface="Times New Roman" pitchFamily="18" charset="0"/>
              </a:rPr>
              <a:t> LAST(</a:t>
            </a:r>
            <a:r>
              <a:rPr lang="en-US" altLang="zh-TW" sz="2200" i="1" dirty="0" err="1">
                <a:latin typeface="Symbol" pitchFamily="18" charset="2"/>
              </a:rPr>
              <a:t>t</a:t>
            </a:r>
            <a:r>
              <a:rPr lang="en-US" altLang="zh-TW" sz="2200" i="1" baseline="-25000" dirty="0" err="1"/>
              <a:t>i</a:t>
            </a:r>
            <a:r>
              <a:rPr lang="en-US" altLang="zh-TW" sz="2200" dirty="0"/>
              <a:t> </a:t>
            </a:r>
            <a:r>
              <a:rPr lang="en-US" altLang="zh-TW" sz="2200" dirty="0">
                <a:latin typeface="Times New Roman" pitchFamily="18" charset="0"/>
              </a:rPr>
              <a:t>);</a:t>
            </a:r>
            <a:endParaRPr lang="en-US" altLang="zh-TW" sz="2200" i="1" dirty="0">
              <a:latin typeface="Times New Roman" pitchFamily="18" charset="0"/>
            </a:endParaRP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	if </a:t>
            </a:r>
            <a:r>
              <a:rPr lang="en-US" altLang="zh-TW" sz="2200" dirty="0"/>
              <a:t>U</a:t>
            </a:r>
            <a:r>
              <a:rPr lang="en-US" altLang="zh-TW" sz="2200" dirty="0">
                <a:latin typeface="Times New Roman" pitchFamily="18" charset="0"/>
              </a:rPr>
              <a:t>(</a:t>
            </a:r>
            <a:r>
              <a:rPr lang="en-US" altLang="zh-TW" sz="2200" i="1" dirty="0" err="1">
                <a:latin typeface="Times New Roman" pitchFamily="18" charset="0"/>
              </a:rPr>
              <a:t>q</a:t>
            </a:r>
            <a:r>
              <a:rPr lang="en-US" altLang="zh-TW" sz="2200" i="1" baseline="-25000" dirty="0" err="1">
                <a:latin typeface="Times New Roman" pitchFamily="18" charset="0"/>
              </a:rPr>
              <a:t>loc</a:t>
            </a:r>
            <a:r>
              <a:rPr lang="en-US" altLang="zh-TW" sz="2200" i="1" dirty="0">
                <a:latin typeface="Verdana" pitchFamily="34" charset="0"/>
              </a:rPr>
              <a:t>’</a:t>
            </a:r>
            <a:r>
              <a:rPr lang="en-US" altLang="zh-TW" sz="2200" dirty="0">
                <a:latin typeface="Times New Roman" pitchFamily="18" charset="0"/>
              </a:rPr>
              <a:t> ) &lt; </a:t>
            </a:r>
            <a:r>
              <a:rPr lang="en-US" altLang="zh-TW" sz="2200" dirty="0"/>
              <a:t>U</a:t>
            </a:r>
            <a:r>
              <a:rPr lang="en-US" altLang="zh-TW" sz="2200" dirty="0">
                <a:latin typeface="Times New Roman" pitchFamily="18" charset="0"/>
              </a:rPr>
              <a:t>(</a:t>
            </a:r>
            <a:r>
              <a:rPr lang="en-US" altLang="zh-TW" sz="2200" i="1" dirty="0" err="1">
                <a:latin typeface="Times New Roman" pitchFamily="18" charset="0"/>
              </a:rPr>
              <a:t>q</a:t>
            </a:r>
            <a:r>
              <a:rPr lang="en-US" altLang="zh-TW" sz="2200" i="1" baseline="-25000" dirty="0" err="1">
                <a:latin typeface="Times New Roman" pitchFamily="18" charset="0"/>
              </a:rPr>
              <a:t>loc</a:t>
            </a:r>
            <a:r>
              <a:rPr lang="en-US" altLang="zh-TW" sz="2200" dirty="0">
                <a:latin typeface="Times New Roman" pitchFamily="18" charset="0"/>
              </a:rPr>
              <a:t> ) then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		 </a:t>
            </a:r>
            <a:r>
              <a:rPr lang="en-US" altLang="zh-TW" sz="2200" dirty="0"/>
              <a:t>ESCAPE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b="0" dirty="0">
                <a:latin typeface="新細明體" pitchFamily="18" charset="-120"/>
              </a:rPr>
              <a:t>← </a:t>
            </a:r>
            <a:r>
              <a:rPr lang="en-US" altLang="zh-TW" sz="2200" dirty="0"/>
              <a:t>true</a:t>
            </a:r>
            <a:r>
              <a:rPr lang="en-US" altLang="zh-TW" sz="2200" dirty="0">
                <a:latin typeface="Times New Roman" pitchFamily="18" charset="0"/>
              </a:rPr>
              <a:t>;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	 	</a:t>
            </a:r>
            <a:r>
              <a:rPr lang="en-US" altLang="zh-TW" sz="2200" i="1" dirty="0">
                <a:latin typeface="Symbol" pitchFamily="18" charset="2"/>
              </a:rPr>
              <a:t>t</a:t>
            </a:r>
            <a:r>
              <a:rPr lang="en-US" altLang="zh-TW" sz="2200" dirty="0"/>
              <a:t> </a:t>
            </a:r>
            <a:r>
              <a:rPr lang="en-US" altLang="zh-TW" sz="2200" b="0" dirty="0">
                <a:latin typeface="新細明體" pitchFamily="18" charset="-120"/>
              </a:rPr>
              <a:t>←</a:t>
            </a:r>
            <a:r>
              <a:rPr lang="en-US" altLang="zh-TW" sz="2200" dirty="0"/>
              <a:t> </a:t>
            </a:r>
            <a:r>
              <a:rPr lang="en-US" altLang="zh-TW" sz="2200" dirty="0">
                <a:latin typeface="Times New Roman" pitchFamily="18" charset="0"/>
              </a:rPr>
              <a:t>PRODUCT</a:t>
            </a:r>
            <a:r>
              <a:rPr lang="en-US" altLang="zh-TW" sz="2200" dirty="0"/>
              <a:t>(</a:t>
            </a:r>
            <a:r>
              <a:rPr lang="en-US" altLang="zh-TW" sz="2200" i="1" dirty="0">
                <a:latin typeface="Symbol" pitchFamily="18" charset="2"/>
              </a:rPr>
              <a:t>t</a:t>
            </a:r>
            <a:r>
              <a:rPr lang="en-US" altLang="zh-TW" sz="2200" dirty="0"/>
              <a:t>, </a:t>
            </a:r>
            <a:r>
              <a:rPr lang="en-US" altLang="zh-TW" sz="2200" i="1" dirty="0" err="1">
                <a:latin typeface="Symbol" pitchFamily="18" charset="2"/>
              </a:rPr>
              <a:t>t</a:t>
            </a:r>
            <a:r>
              <a:rPr lang="en-US" altLang="zh-TW" sz="2200" i="1" baseline="-25000" dirty="0" err="1"/>
              <a:t>i</a:t>
            </a:r>
            <a:r>
              <a:rPr lang="en-US" altLang="zh-TW" sz="2200" dirty="0"/>
              <a:t> ); </a:t>
            </a:r>
            <a:r>
              <a:rPr lang="en-US" altLang="zh-TW" sz="2200" dirty="0">
                <a:latin typeface="Times New Roman" pitchFamily="18" charset="0"/>
              </a:rPr>
              <a:t>	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if  </a:t>
            </a:r>
            <a:r>
              <a:rPr lang="en-US" altLang="zh-TW" sz="2200" b="0" dirty="0">
                <a:latin typeface="新細明體" pitchFamily="18" charset="-120"/>
              </a:rPr>
              <a:t>┐</a:t>
            </a:r>
            <a:r>
              <a:rPr lang="en-US" altLang="zh-TW" sz="2200" dirty="0"/>
              <a:t>ESCAPE</a:t>
            </a:r>
            <a:r>
              <a:rPr lang="en-US" altLang="zh-TW" sz="2200" dirty="0">
                <a:latin typeface="Times New Roman" pitchFamily="18" charset="0"/>
              </a:rPr>
              <a:t> then 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 	</a:t>
            </a:r>
            <a:r>
              <a:rPr lang="en-US" altLang="zh-TW" sz="2200" dirty="0">
                <a:latin typeface="Symbol" pitchFamily="18" charset="2"/>
              </a:rPr>
              <a:t>t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b="0" dirty="0">
                <a:latin typeface="新細明體" pitchFamily="18" charset="-120"/>
              </a:rPr>
              <a:t>←</a:t>
            </a:r>
            <a:r>
              <a:rPr lang="en-US" altLang="zh-TW" sz="2200" dirty="0">
                <a:latin typeface="Times New Roman" pitchFamily="18" charset="0"/>
              </a:rPr>
              <a:t> BACKTRACK(</a:t>
            </a:r>
            <a:r>
              <a:rPr lang="en-US" altLang="zh-TW" sz="2200" dirty="0">
                <a:latin typeface="Symbol" pitchFamily="18" charset="2"/>
              </a:rPr>
              <a:t>t</a:t>
            </a:r>
            <a:r>
              <a:rPr lang="en-US" altLang="zh-TW" sz="2200" dirty="0">
                <a:latin typeface="Times New Roman" pitchFamily="18" charset="0"/>
              </a:rPr>
              <a:t>, </a:t>
            </a:r>
            <a:r>
              <a:rPr lang="en-US" altLang="zh-TW" sz="2200" i="1" dirty="0">
                <a:latin typeface="Symbol" pitchFamily="18" charset="2"/>
              </a:rPr>
              <a:t>t</a:t>
            </a:r>
            <a:r>
              <a:rPr lang="en-US" altLang="zh-TW" sz="2200" baseline="-25000" dirty="0"/>
              <a:t>1</a:t>
            </a:r>
            <a:r>
              <a:rPr lang="en-US" altLang="zh-TW" sz="2200" dirty="0">
                <a:latin typeface="Times New Roman" pitchFamily="18" charset="0"/>
              </a:rPr>
              <a:t>, …, </a:t>
            </a:r>
            <a:r>
              <a:rPr lang="en-US" altLang="zh-TW" sz="2200" i="1" dirty="0" err="1">
                <a:latin typeface="Symbol" pitchFamily="18" charset="2"/>
              </a:rPr>
              <a:t>t</a:t>
            </a:r>
            <a:r>
              <a:rPr lang="en-US" altLang="zh-TW" sz="2200" i="1" baseline="-25000" dirty="0" err="1"/>
              <a:t>k</a:t>
            </a:r>
            <a:r>
              <a:rPr lang="en-US" altLang="zh-TW" sz="2200" dirty="0">
                <a:latin typeface="Times New Roman" pitchFamily="18" charset="0"/>
              </a:rPr>
              <a:t>);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 	</a:t>
            </a:r>
            <a:r>
              <a:rPr lang="en-US" altLang="zh-TW" sz="2200" i="1" dirty="0" err="1">
                <a:latin typeface="Times New Roman" pitchFamily="18" charset="0"/>
              </a:rPr>
              <a:t>q</a:t>
            </a:r>
            <a:r>
              <a:rPr lang="en-US" altLang="zh-TW" sz="2200" i="1" baseline="-25000" dirty="0" err="1">
                <a:latin typeface="Times New Roman" pitchFamily="18" charset="0"/>
              </a:rPr>
              <a:t>back</a:t>
            </a:r>
            <a:r>
              <a:rPr lang="en-US" altLang="zh-TW" sz="2200" b="0" dirty="0">
                <a:latin typeface="新細明體" pitchFamily="18" charset="-120"/>
              </a:rPr>
              <a:t>←</a:t>
            </a:r>
            <a:r>
              <a:rPr lang="en-US" altLang="zh-TW" sz="2200" dirty="0">
                <a:latin typeface="Times New Roman" pitchFamily="18" charset="0"/>
              </a:rPr>
              <a:t> LAST(</a:t>
            </a:r>
            <a:r>
              <a:rPr lang="en-US" altLang="zh-TW" sz="2200" dirty="0">
                <a:latin typeface="Symbol" pitchFamily="18" charset="2"/>
              </a:rPr>
              <a:t>t</a:t>
            </a:r>
            <a:r>
              <a:rPr lang="en-US" altLang="zh-TW" sz="2200" dirty="0">
                <a:latin typeface="Times New Roman" pitchFamily="18" charset="0"/>
              </a:rPr>
              <a:t>);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 	</a:t>
            </a:r>
            <a:r>
              <a:rPr lang="en-US" altLang="zh-TW" sz="2200" dirty="0">
                <a:latin typeface="Symbol" pitchFamily="18" charset="2"/>
              </a:rPr>
              <a:t>t</a:t>
            </a:r>
            <a:r>
              <a:rPr lang="en-US" altLang="zh-TW" sz="2200" dirty="0">
                <a:latin typeface="Times New Roman" pitchFamily="18" charset="0"/>
              </a:rPr>
              <a:t> </a:t>
            </a:r>
            <a:r>
              <a:rPr lang="en-US" altLang="zh-TW" sz="2200" b="0" dirty="0">
                <a:latin typeface="新細明體" pitchFamily="18" charset="-120"/>
              </a:rPr>
              <a:t>←</a:t>
            </a:r>
            <a:r>
              <a:rPr lang="en-US" altLang="zh-TW" sz="2200" dirty="0">
                <a:latin typeface="Times New Roman" pitchFamily="18" charset="0"/>
              </a:rPr>
              <a:t> PRODUCT(</a:t>
            </a:r>
            <a:r>
              <a:rPr lang="en-US" altLang="zh-TW" sz="2200" dirty="0">
                <a:latin typeface="Symbol" pitchFamily="18" charset="2"/>
              </a:rPr>
              <a:t>t</a:t>
            </a:r>
            <a:r>
              <a:rPr lang="en-US" altLang="zh-TW" sz="2200" dirty="0">
                <a:latin typeface="Times New Roman" pitchFamily="18" charset="0"/>
              </a:rPr>
              <a:t>, BEST-FIRST-PATH(</a:t>
            </a:r>
            <a:r>
              <a:rPr lang="en-US" altLang="zh-TW" sz="2200" dirty="0" err="1">
                <a:latin typeface="Times New Roman" pitchFamily="18" charset="0"/>
              </a:rPr>
              <a:t>qback</a:t>
            </a:r>
            <a:r>
              <a:rPr lang="en-US" altLang="zh-TW" sz="2200" dirty="0">
                <a:latin typeface="Times New Roman" pitchFamily="18" charset="0"/>
              </a:rPr>
              <a:t>));</a:t>
            </a:r>
          </a:p>
          <a:p>
            <a:pPr marL="285750" indent="-285750"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  <a:tabLst>
                <a:tab pos="666750" algn="l"/>
                <a:tab pos="1143000" algn="l"/>
                <a:tab pos="1619250" algn="l"/>
                <a:tab pos="2095500" algn="l"/>
              </a:tabLst>
            </a:pPr>
            <a:r>
              <a:rPr lang="en-US" altLang="zh-TW" sz="2200" dirty="0">
                <a:latin typeface="Times New Roman" pitchFamily="18" charset="0"/>
              </a:rPr>
              <a:t>		 </a:t>
            </a:r>
            <a:r>
              <a:rPr lang="en-US" altLang="zh-TW" sz="2200" i="1" dirty="0" err="1">
                <a:latin typeface="Times New Roman" pitchFamily="18" charset="0"/>
              </a:rPr>
              <a:t>q</a:t>
            </a:r>
            <a:r>
              <a:rPr lang="en-US" altLang="zh-TW" sz="2200" i="1" baseline="-25000" dirty="0" err="1">
                <a:latin typeface="Times New Roman" pitchFamily="18" charset="0"/>
              </a:rPr>
              <a:t>loc</a:t>
            </a:r>
            <a:r>
              <a:rPr lang="en-US" altLang="zh-TW" sz="2200" dirty="0">
                <a:latin typeface="Times New Roman" pitchFamily="18" charset="0"/>
              </a:rPr>
              <a:t> =LAST(</a:t>
            </a:r>
            <a:r>
              <a:rPr lang="en-US" altLang="zh-TW" sz="2200" dirty="0">
                <a:latin typeface="Symbol" pitchFamily="18" charset="2"/>
              </a:rPr>
              <a:t>t</a:t>
            </a:r>
            <a:r>
              <a:rPr lang="en-US" altLang="zh-TW" sz="2200" dirty="0">
                <a:latin typeface="Times New Roman" pitchFamily="18" charset="0"/>
              </a:rPr>
              <a:t>);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60C6DF-3FAF-4082-A2F9-BAABF9246833}" type="slidenum">
              <a:rPr lang="en-US" altLang="zh-TW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107522" name="Rectangle 3074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8229600" cy="914400"/>
          </a:xfrm>
        </p:spPr>
        <p:txBody>
          <a:bodyPr/>
          <a:lstStyle/>
          <a:p>
            <a:pPr>
              <a:defRPr/>
            </a:pPr>
            <a:r>
              <a:rPr lang="en-US" altLang="zh-TW"/>
              <a:t>Application: Movie Generation</a:t>
            </a:r>
          </a:p>
        </p:txBody>
      </p:sp>
      <p:sp>
        <p:nvSpPr>
          <p:cNvPr id="6148" name="Rectangle 307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grpSp>
        <p:nvGrpSpPr>
          <p:cNvPr id="6149" name="Group 3077"/>
          <p:cNvGrpSpPr>
            <a:grpSpLocks/>
          </p:cNvGrpSpPr>
          <p:nvPr/>
        </p:nvGrpSpPr>
        <p:grpSpPr bwMode="auto">
          <a:xfrm>
            <a:off x="990600" y="1219200"/>
            <a:ext cx="3962400" cy="5334000"/>
            <a:chOff x="232" y="953"/>
            <a:chExt cx="2380" cy="3230"/>
          </a:xfrm>
        </p:grpSpPr>
        <p:pic>
          <p:nvPicPr>
            <p:cNvPr id="6152" name="Picture 3078" descr="acto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" y="953"/>
              <a:ext cx="2376" cy="3230"/>
            </a:xfrm>
            <a:prstGeom prst="rect">
              <a:avLst/>
            </a:prstGeom>
            <a:noFill/>
            <a:ln w="952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53" name="Line 3079"/>
            <p:cNvSpPr>
              <a:spLocks noChangeShapeType="1"/>
            </p:cNvSpPr>
            <p:nvPr/>
          </p:nvSpPr>
          <p:spPr bwMode="auto">
            <a:xfrm>
              <a:off x="232" y="4176"/>
              <a:ext cx="2368" cy="0"/>
            </a:xfrm>
            <a:prstGeom prst="line">
              <a:avLst/>
            </a:prstGeom>
            <a:noFill/>
            <a:ln w="12700" cap="sq">
              <a:solidFill>
                <a:srgbClr val="FF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pic>
        <p:nvPicPr>
          <p:cNvPr id="6150" name="Picture 3080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00" b="-2405"/>
          <a:stretch>
            <a:fillRect/>
          </a:stretch>
        </p:blipFill>
        <p:spPr bwMode="auto">
          <a:xfrm>
            <a:off x="4953000" y="1206500"/>
            <a:ext cx="3962400" cy="2416175"/>
          </a:xfrm>
          <a:prstGeom prst="rect">
            <a:avLst/>
          </a:prstGeom>
          <a:noFill/>
          <a:ln w="12700" cap="sq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30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81400"/>
            <a:ext cx="3930650" cy="2947988"/>
          </a:xfrm>
          <a:prstGeom prst="rect">
            <a:avLst/>
          </a:prstGeom>
          <a:noFill/>
          <a:ln w="12700" cap="sq">
            <a:solidFill>
              <a:srgbClr val="FF99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58269-CB9A-4E8E-A294-40BEA12BA5F8}" type="slidenum">
              <a:rPr lang="en-US" altLang="zh-TW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1085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Applications: </a:t>
            </a:r>
            <a:br>
              <a:rPr lang="en-US" altLang="zh-TW"/>
            </a:br>
            <a:r>
              <a:rPr lang="en-US" altLang="zh-TW"/>
              <a:t>Automatic Robot Programming</a:t>
            </a:r>
          </a:p>
        </p:txBody>
      </p:sp>
      <p:sp>
        <p:nvSpPr>
          <p:cNvPr id="7172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7173" name="Picture 1028" descr="1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315200" cy="5195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1029" descr="15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219200"/>
            <a:ext cx="1304925" cy="5210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3FA5D7-28DB-4C71-B029-ADDB27C9B04B}" type="slidenum">
              <a:rPr lang="en-US" altLang="zh-TW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Applications: Maintenance Planning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8197" name="Picture 4" descr="ge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3810000" cy="3552825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5" descr="gm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5400"/>
            <a:ext cx="4648200" cy="354965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5C092A-9B3D-4ED6-AE73-197AE69014FB}" type="slidenum">
              <a:rPr lang="en-US" altLang="zh-TW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Applications: </a:t>
            </a:r>
            <a:br>
              <a:rPr lang="en-US" altLang="zh-TW"/>
            </a:br>
            <a:r>
              <a:rPr lang="en-US" altLang="zh-TW"/>
              <a:t>Radiosurgery of the Brain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9221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581400" cy="3810000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5181600" cy="3810000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5AE8DC-BA85-46E5-9A4E-463B0D09F2B1}" type="slidenum">
              <a:rPr lang="en-US" altLang="zh-TW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Applications: Generation of Plausible Docking Motions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grpSp>
        <p:nvGrpSpPr>
          <p:cNvPr id="10245" name="Group 4"/>
          <p:cNvGrpSpPr>
            <a:grpSpLocks/>
          </p:cNvGrpSpPr>
          <p:nvPr/>
        </p:nvGrpSpPr>
        <p:grpSpPr bwMode="auto">
          <a:xfrm>
            <a:off x="533400" y="1447800"/>
            <a:ext cx="8915400" cy="3600450"/>
            <a:chOff x="480" y="768"/>
            <a:chExt cx="5616" cy="2268"/>
          </a:xfrm>
        </p:grpSpPr>
        <p:pic>
          <p:nvPicPr>
            <p:cNvPr id="10246" name="Picture 5" descr="20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768"/>
              <a:ext cx="2352" cy="2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7" name="Picture 6" descr="20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768"/>
              <a:ext cx="3264" cy="22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lides">
  <a:themeElements>
    <a:clrScheme name="">
      <a:dk1>
        <a:srgbClr val="000000"/>
      </a:dk1>
      <a:lt1>
        <a:srgbClr val="FFFFFF"/>
      </a:lt1>
      <a:dk2>
        <a:srgbClr val="000000"/>
      </a:dk2>
      <a:lt2>
        <a:srgbClr val="232323"/>
      </a:lt2>
      <a:accent1>
        <a:srgbClr val="474747"/>
      </a:accent1>
      <a:accent2>
        <a:srgbClr val="DADADA"/>
      </a:accent2>
      <a:accent3>
        <a:srgbClr val="FFFFFF"/>
      </a:accent3>
      <a:accent4>
        <a:srgbClr val="000000"/>
      </a:accent4>
      <a:accent5>
        <a:srgbClr val="B1B1B1"/>
      </a:accent5>
      <a:accent6>
        <a:srgbClr val="C5C5C5"/>
      </a:accent6>
      <a:hlink>
        <a:srgbClr val="000000"/>
      </a:hlink>
      <a:folHlink>
        <a:srgbClr val="919191"/>
      </a:folHlink>
    </a:clrScheme>
    <a:fontScheme name="Slides">
      <a:majorFont>
        <a:latin typeface="Arial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stealth" w="med" len="lg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stealth" w="med" len="lg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Slides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Pages>148</Pages>
  <Words>1530</Words>
  <Application>Microsoft Office PowerPoint</Application>
  <PresentationFormat>A4 紙張 (210x297 公釐)</PresentationFormat>
  <Paragraphs>432</Paragraphs>
  <Slides>49</Slides>
  <Notes>34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0" baseType="lpstr">
      <vt:lpstr>Monotype Sorts</vt:lpstr>
      <vt:lpstr>新細明體</vt:lpstr>
      <vt:lpstr>標楷體</vt:lpstr>
      <vt:lpstr>Arial</vt:lpstr>
      <vt:lpstr>Book Antiqua</vt:lpstr>
      <vt:lpstr>Comic Sans MS</vt:lpstr>
      <vt:lpstr>Symbol</vt:lpstr>
      <vt:lpstr>Times New Roman</vt:lpstr>
      <vt:lpstr>Verdana</vt:lpstr>
      <vt:lpstr>Slides</vt:lpstr>
      <vt:lpstr>方程式</vt:lpstr>
      <vt:lpstr>Computer Science Special Project</vt:lpstr>
      <vt:lpstr>Introduction</vt:lpstr>
      <vt:lpstr>Position of the Field: Motion Planning</vt:lpstr>
      <vt:lpstr>Motivations and Applications</vt:lpstr>
      <vt:lpstr>Application: Movie Generation</vt:lpstr>
      <vt:lpstr>Applications:  Automatic Robot Programming</vt:lpstr>
      <vt:lpstr>Applications: Maintenance Planning</vt:lpstr>
      <vt:lpstr>Applications:  Radiosurgery of the Brain</vt:lpstr>
      <vt:lpstr>Applications: Generation of Plausible Docking Motions</vt:lpstr>
      <vt:lpstr>The General Path Planning Problem</vt:lpstr>
      <vt:lpstr>An Example with Few DOF</vt:lpstr>
      <vt:lpstr>An Example with Many DOF</vt:lpstr>
      <vt:lpstr>An Example:  Coordination of Multiple Robots</vt:lpstr>
      <vt:lpstr>An Example: Manipulation Planning</vt:lpstr>
      <vt:lpstr>An Example: Nonholonomic Planning for Car-Like Robot</vt:lpstr>
      <vt:lpstr>An Example: Tractor-Trailor</vt:lpstr>
      <vt:lpstr>Defining a Simplified Problem</vt:lpstr>
      <vt:lpstr>A Sample Problem</vt:lpstr>
      <vt:lpstr>General Principle</vt:lpstr>
      <vt:lpstr>Planning Methods Overview: Cell Decomposition</vt:lpstr>
      <vt:lpstr>Exact Cell Decomposition</vt:lpstr>
      <vt:lpstr>Approximate Cell Decomposition:  2D Quadtree</vt:lpstr>
      <vt:lpstr>Approximate Cell Decomposition  3D OcTree</vt:lpstr>
      <vt:lpstr>Planning Methods Overview: Roadmap Methods</vt:lpstr>
      <vt:lpstr>Roadmap Methods</vt:lpstr>
      <vt:lpstr>Planning Methods Overview: Potential Field Methods</vt:lpstr>
      <vt:lpstr>Different Types of Potential Fields</vt:lpstr>
      <vt:lpstr>Example of Analytical Definition</vt:lpstr>
      <vt:lpstr>Local Minima in a Potential Field</vt:lpstr>
      <vt:lpstr>Local-Minima-Free Potential (NF1)</vt:lpstr>
      <vt:lpstr>The NF1 Algorithm</vt:lpstr>
      <vt:lpstr>Local-Minima-Free Potential (NF2)</vt:lpstr>
      <vt:lpstr>Computing the Distance Map for NF2 Potential Fields</vt:lpstr>
      <vt:lpstr>Computing the Skeleton for NF2 Potential Fields</vt:lpstr>
      <vt:lpstr>The NF2 Algorithm (I)</vt:lpstr>
      <vt:lpstr>The NF2 Algorithm (II)</vt:lpstr>
      <vt:lpstr>Workspace and Configuration Space</vt:lpstr>
      <vt:lpstr>Reference Point on a Robot</vt:lpstr>
      <vt:lpstr>Some Definitions and Notations</vt:lpstr>
      <vt:lpstr>Obstacle Region in C-Space</vt:lpstr>
      <vt:lpstr>Example of C-Space Obstacles</vt:lpstr>
      <vt:lpstr>C-obstacle Region for Rigid Robot Translating in a Plane</vt:lpstr>
      <vt:lpstr>C-Obstacle for Rigid Robot Translating and Rotating in a Plane</vt:lpstr>
      <vt:lpstr>C-obstacle Regions  for Articulated Robot</vt:lpstr>
      <vt:lpstr>Design Guidelines</vt:lpstr>
      <vt:lpstr>Artificial Potential Fields</vt:lpstr>
      <vt:lpstr>Examples of Arbitration Functions</vt:lpstr>
      <vt:lpstr>Best-First Search Algorithm</vt:lpstr>
      <vt:lpstr>Randomized Path Planning  with Potential Fields for High DOF</vt:lpstr>
    </vt:vector>
  </TitlesOfParts>
  <Company>CSD, NCCU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Reasoning and Applications</dc:title>
  <dc:subject>Class Slide for Geometric Reasoning and Applications</dc:subject>
  <dc:creator>Tsai-Yen Li</dc:creator>
  <cp:keywords>GRA, motion planning, class slides</cp:keywords>
  <dc:description>1999, 1st semester</dc:description>
  <cp:lastModifiedBy>user</cp:lastModifiedBy>
  <cp:revision>188</cp:revision>
  <cp:lastPrinted>2000-09-25T13:38:55Z</cp:lastPrinted>
  <dcterms:created xsi:type="dcterms:W3CDTF">1996-08-17T11:25:20Z</dcterms:created>
  <dcterms:modified xsi:type="dcterms:W3CDTF">2020-04-06T03:50:03Z</dcterms:modified>
  <cp:category>Class slide</cp:category>
</cp:coreProperties>
</file>